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302" r:id="rId6"/>
    <p:sldId id="303" r:id="rId7"/>
    <p:sldId id="304" r:id="rId8"/>
    <p:sldId id="298" r:id="rId9"/>
    <p:sldId id="300" r:id="rId10"/>
    <p:sldId id="310" r:id="rId11"/>
    <p:sldId id="307" r:id="rId12"/>
    <p:sldId id="308" r:id="rId13"/>
    <p:sldId id="309" r:id="rId14"/>
    <p:sldId id="299" r:id="rId15"/>
    <p:sldId id="257" r:id="rId16"/>
    <p:sldId id="264" r:id="rId17"/>
    <p:sldId id="265" r:id="rId18"/>
    <p:sldId id="266" r:id="rId19"/>
    <p:sldId id="271" r:id="rId20"/>
    <p:sldId id="270" r:id="rId21"/>
    <p:sldId id="267" r:id="rId22"/>
    <p:sldId id="276" r:id="rId23"/>
    <p:sldId id="272" r:id="rId24"/>
    <p:sldId id="268" r:id="rId25"/>
    <p:sldId id="274" r:id="rId26"/>
    <p:sldId id="275" r:id="rId27"/>
    <p:sldId id="273" r:id="rId28"/>
    <p:sldId id="280" r:id="rId29"/>
    <p:sldId id="282" r:id="rId30"/>
    <p:sldId id="281" r:id="rId31"/>
    <p:sldId id="277" r:id="rId32"/>
    <p:sldId id="283" r:id="rId33"/>
    <p:sldId id="284" r:id="rId34"/>
    <p:sldId id="286" r:id="rId35"/>
    <p:sldId id="288" r:id="rId36"/>
    <p:sldId id="287" r:id="rId37"/>
    <p:sldId id="289" r:id="rId38"/>
    <p:sldId id="290" r:id="rId39"/>
    <p:sldId id="292" r:id="rId40"/>
    <p:sldId id="293" r:id="rId41"/>
    <p:sldId id="294" r:id="rId42"/>
    <p:sldId id="295" r:id="rId43"/>
    <p:sldId id="296" r:id="rId44"/>
    <p:sldId id="312" r:id="rId45"/>
    <p:sldId id="314" r:id="rId46"/>
    <p:sldId id="315" r:id="rId47"/>
    <p:sldId id="313" r:id="rId48"/>
    <p:sldId id="316" r:id="rId49"/>
    <p:sldId id="311" r:id="rId5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FE7DE-D749-4CFA-8927-BD8B73DCCC81}" v="100" dt="2023-06-28T17:24:18.206"/>
    <p1510:client id="{0C4136EE-4551-4385-8A29-601E7F8D6D38}" v="23" dt="2023-06-27T20:52:26.104"/>
    <p1510:client id="{1A7BF7B9-AB95-44D2-9F1A-EF46C0C6F307}" v="2856" dt="2023-06-27T22:42:55.563"/>
    <p1510:client id="{2E25196E-89A4-4692-A62D-829351EC0B9B}" v="450" vWet="452" dt="2023-06-28T17:22:12.783"/>
    <p1510:client id="{3EE1D943-D3E0-46A6-9C99-A40CCC095511}" v="1277" dt="2023-06-27T20:25:46.228"/>
    <p1510:client id="{4823F71D-C7AB-2A29-7609-0EF7EC018B9A}" v="298" dt="2023-06-28T15:37:09.038"/>
    <p1510:client id="{6A680113-8FEF-4C0B-AE0B-35E10B6EDC43}" v="204" dt="2023-06-28T16:42:54.405"/>
    <p1510:client id="{79B5D014-4CC1-42C2-9261-F659A4299A3D}" v="44" dt="2023-06-28T15:39:52.241"/>
    <p1510:client id="{85486DE8-D09E-4F79-98BE-804C475A30BF}" v="1" dt="2023-06-28T17:25:56.577"/>
    <p1510:client id="{AA21B6FC-DDBE-44CB-851B-696651CDE1A3}" v="439" dt="2023-06-27T22:26:06.276"/>
    <p1510:client id="{C9906A23-060F-4141-907F-24D616537438}" v="36" dt="2023-06-28T17:31:45.143"/>
    <p1510:client id="{D24C10CE-92EF-4C99-A040-FE95C72918E4}" v="15" dt="2023-06-28T17:30:51.045"/>
    <p1510:client id="{D5D437EB-09D2-45B6-AFF4-D5728F5DABAC}" v="423" dt="2023-06-27T21:53:13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4DCC8-9894-4DE0-A79D-A5448127601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40ED7BB-552A-4630-9925-E666EC555BAE}">
      <dgm:prSet/>
      <dgm:spPr/>
      <dgm:t>
        <a:bodyPr/>
        <a:lstStyle/>
        <a:p>
          <a:r>
            <a:rPr lang="it-IT" b="1"/>
            <a:t>Cosa vogliamo realizzare?</a:t>
          </a:r>
          <a:endParaRPr lang="en-US"/>
        </a:p>
      </dgm:t>
    </dgm:pt>
    <dgm:pt modelId="{E37EE4AC-E356-40D0-9B95-A2C8F6F29540}" type="parTrans" cxnId="{ECA8E4E5-FFB9-4353-859D-C5DFA5633771}">
      <dgm:prSet/>
      <dgm:spPr/>
      <dgm:t>
        <a:bodyPr/>
        <a:lstStyle/>
        <a:p>
          <a:endParaRPr lang="en-US"/>
        </a:p>
      </dgm:t>
    </dgm:pt>
    <dgm:pt modelId="{704FA2FD-B637-48E1-A67D-29888159BA5E}" type="sibTrans" cxnId="{ECA8E4E5-FFB9-4353-859D-C5DFA5633771}">
      <dgm:prSet/>
      <dgm:spPr/>
      <dgm:t>
        <a:bodyPr/>
        <a:lstStyle/>
        <a:p>
          <a:endParaRPr lang="en-US"/>
        </a:p>
      </dgm:t>
    </dgm:pt>
    <dgm:pt modelId="{36C33A90-83C8-45C0-BEC2-8985AD891894}">
      <dgm:prSet/>
      <dgm:spPr/>
      <dgm:t>
        <a:bodyPr/>
        <a:lstStyle/>
        <a:p>
          <a:r>
            <a:rPr lang="it-IT" b="1"/>
            <a:t>Scopo del progetto</a:t>
          </a:r>
          <a:endParaRPr lang="en-US"/>
        </a:p>
      </dgm:t>
    </dgm:pt>
    <dgm:pt modelId="{2FC9CC6D-4204-42C1-BBB8-D21F7C68D019}" type="parTrans" cxnId="{09F8BDF4-1676-4FC6-831D-65C630A32C19}">
      <dgm:prSet/>
      <dgm:spPr/>
      <dgm:t>
        <a:bodyPr/>
        <a:lstStyle/>
        <a:p>
          <a:endParaRPr lang="en-US"/>
        </a:p>
      </dgm:t>
    </dgm:pt>
    <dgm:pt modelId="{1B2C7FAC-B5F0-40B9-810B-9A10D0945196}" type="sibTrans" cxnId="{09F8BDF4-1676-4FC6-831D-65C630A32C19}">
      <dgm:prSet/>
      <dgm:spPr/>
      <dgm:t>
        <a:bodyPr/>
        <a:lstStyle/>
        <a:p>
          <a:endParaRPr lang="en-US"/>
        </a:p>
      </dgm:t>
    </dgm:pt>
    <dgm:pt modelId="{1966DA83-20BE-40CE-965C-22E95036D0FE}">
      <dgm:prSet/>
      <dgm:spPr/>
      <dgm:t>
        <a:bodyPr/>
        <a:lstStyle/>
        <a:p>
          <a:r>
            <a:rPr lang="it-IT" b="1"/>
            <a:t>Obbiettivo finale</a:t>
          </a:r>
          <a:endParaRPr lang="en-US"/>
        </a:p>
      </dgm:t>
    </dgm:pt>
    <dgm:pt modelId="{93B68C3E-C185-4A37-BB80-DF1FD1FF751D}" type="parTrans" cxnId="{1C7E4522-344D-4A7B-B31B-F1B35AD6203C}">
      <dgm:prSet/>
      <dgm:spPr/>
      <dgm:t>
        <a:bodyPr/>
        <a:lstStyle/>
        <a:p>
          <a:endParaRPr lang="en-US"/>
        </a:p>
      </dgm:t>
    </dgm:pt>
    <dgm:pt modelId="{FE9FBFB8-2AB6-4179-A430-A5C12CEF4A16}" type="sibTrans" cxnId="{1C7E4522-344D-4A7B-B31B-F1B35AD6203C}">
      <dgm:prSet/>
      <dgm:spPr/>
      <dgm:t>
        <a:bodyPr/>
        <a:lstStyle/>
        <a:p>
          <a:endParaRPr lang="en-US"/>
        </a:p>
      </dgm:t>
    </dgm:pt>
    <dgm:pt modelId="{27930C72-DA5D-401F-AE75-AC6066BEDFE4}" type="pres">
      <dgm:prSet presAssocID="{F454DCC8-9894-4DE0-A79D-A544812760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8D89AA-A5AC-4AB6-B256-E6B49ACE9F7E}" type="pres">
      <dgm:prSet presAssocID="{840ED7BB-552A-4630-9925-E666EC555BAE}" presName="hierRoot1" presStyleCnt="0"/>
      <dgm:spPr/>
    </dgm:pt>
    <dgm:pt modelId="{051B5BA9-D998-4FAA-8926-A50C5C5084E9}" type="pres">
      <dgm:prSet presAssocID="{840ED7BB-552A-4630-9925-E666EC555BAE}" presName="composite" presStyleCnt="0"/>
      <dgm:spPr/>
    </dgm:pt>
    <dgm:pt modelId="{F756CB0F-6B83-463C-9252-2036AE9AB111}" type="pres">
      <dgm:prSet presAssocID="{840ED7BB-552A-4630-9925-E666EC555BAE}" presName="background" presStyleLbl="node0" presStyleIdx="0" presStyleCnt="3"/>
      <dgm:spPr/>
    </dgm:pt>
    <dgm:pt modelId="{4AA77E91-2D0B-4B9B-9A92-C0F8FBA8E570}" type="pres">
      <dgm:prSet presAssocID="{840ED7BB-552A-4630-9925-E666EC555BAE}" presName="text" presStyleLbl="fgAcc0" presStyleIdx="0" presStyleCnt="3">
        <dgm:presLayoutVars>
          <dgm:chPref val="3"/>
        </dgm:presLayoutVars>
      </dgm:prSet>
      <dgm:spPr/>
    </dgm:pt>
    <dgm:pt modelId="{719C7D3C-11AC-4DE7-972E-A76B136F03C2}" type="pres">
      <dgm:prSet presAssocID="{840ED7BB-552A-4630-9925-E666EC555BAE}" presName="hierChild2" presStyleCnt="0"/>
      <dgm:spPr/>
    </dgm:pt>
    <dgm:pt modelId="{AD3F08E5-26E3-40C4-84ED-691C2604E3D4}" type="pres">
      <dgm:prSet presAssocID="{36C33A90-83C8-45C0-BEC2-8985AD891894}" presName="hierRoot1" presStyleCnt="0"/>
      <dgm:spPr/>
    </dgm:pt>
    <dgm:pt modelId="{43315B44-8CEB-4926-82B1-FFC8521D49C8}" type="pres">
      <dgm:prSet presAssocID="{36C33A90-83C8-45C0-BEC2-8985AD891894}" presName="composite" presStyleCnt="0"/>
      <dgm:spPr/>
    </dgm:pt>
    <dgm:pt modelId="{54CAE6BF-F21A-42A3-B37F-162962567BEC}" type="pres">
      <dgm:prSet presAssocID="{36C33A90-83C8-45C0-BEC2-8985AD891894}" presName="background" presStyleLbl="node0" presStyleIdx="1" presStyleCnt="3"/>
      <dgm:spPr/>
    </dgm:pt>
    <dgm:pt modelId="{0F330EDE-33E9-4BDC-BA03-FE25D43A0B56}" type="pres">
      <dgm:prSet presAssocID="{36C33A90-83C8-45C0-BEC2-8985AD891894}" presName="text" presStyleLbl="fgAcc0" presStyleIdx="1" presStyleCnt="3">
        <dgm:presLayoutVars>
          <dgm:chPref val="3"/>
        </dgm:presLayoutVars>
      </dgm:prSet>
      <dgm:spPr/>
    </dgm:pt>
    <dgm:pt modelId="{7477383D-7288-4B1A-B626-6A70184A8041}" type="pres">
      <dgm:prSet presAssocID="{36C33A90-83C8-45C0-BEC2-8985AD891894}" presName="hierChild2" presStyleCnt="0"/>
      <dgm:spPr/>
    </dgm:pt>
    <dgm:pt modelId="{95A8273C-F346-4A4B-B5E0-142B90AD92F7}" type="pres">
      <dgm:prSet presAssocID="{1966DA83-20BE-40CE-965C-22E95036D0FE}" presName="hierRoot1" presStyleCnt="0"/>
      <dgm:spPr/>
    </dgm:pt>
    <dgm:pt modelId="{0B9B4FC2-F77F-4458-8408-332DB5CE45DE}" type="pres">
      <dgm:prSet presAssocID="{1966DA83-20BE-40CE-965C-22E95036D0FE}" presName="composite" presStyleCnt="0"/>
      <dgm:spPr/>
    </dgm:pt>
    <dgm:pt modelId="{18AF4BAA-2DBA-44A1-8776-FA9C7889E66D}" type="pres">
      <dgm:prSet presAssocID="{1966DA83-20BE-40CE-965C-22E95036D0FE}" presName="background" presStyleLbl="node0" presStyleIdx="2" presStyleCnt="3"/>
      <dgm:spPr/>
    </dgm:pt>
    <dgm:pt modelId="{44EFDB0B-F9BB-4669-A188-998A390950EF}" type="pres">
      <dgm:prSet presAssocID="{1966DA83-20BE-40CE-965C-22E95036D0FE}" presName="text" presStyleLbl="fgAcc0" presStyleIdx="2" presStyleCnt="3">
        <dgm:presLayoutVars>
          <dgm:chPref val="3"/>
        </dgm:presLayoutVars>
      </dgm:prSet>
      <dgm:spPr/>
    </dgm:pt>
    <dgm:pt modelId="{5D61E8F4-65F0-45E6-933B-2A0FEA782237}" type="pres">
      <dgm:prSet presAssocID="{1966DA83-20BE-40CE-965C-22E95036D0FE}" presName="hierChild2" presStyleCnt="0"/>
      <dgm:spPr/>
    </dgm:pt>
  </dgm:ptLst>
  <dgm:cxnLst>
    <dgm:cxn modelId="{1C7E4522-344D-4A7B-B31B-F1B35AD6203C}" srcId="{F454DCC8-9894-4DE0-A79D-A5448127601C}" destId="{1966DA83-20BE-40CE-965C-22E95036D0FE}" srcOrd="2" destOrd="0" parTransId="{93B68C3E-C185-4A37-BB80-DF1FD1FF751D}" sibTransId="{FE9FBFB8-2AB6-4179-A430-A5C12CEF4A16}"/>
    <dgm:cxn modelId="{627A0A50-54B7-4119-85DF-56E4AD0B140A}" type="presOf" srcId="{840ED7BB-552A-4630-9925-E666EC555BAE}" destId="{4AA77E91-2D0B-4B9B-9A92-C0F8FBA8E570}" srcOrd="0" destOrd="0" presId="urn:microsoft.com/office/officeart/2005/8/layout/hierarchy1"/>
    <dgm:cxn modelId="{1F23DC99-8FA9-4CCD-AB3E-620B119FF1EC}" type="presOf" srcId="{36C33A90-83C8-45C0-BEC2-8985AD891894}" destId="{0F330EDE-33E9-4BDC-BA03-FE25D43A0B56}" srcOrd="0" destOrd="0" presId="urn:microsoft.com/office/officeart/2005/8/layout/hierarchy1"/>
    <dgm:cxn modelId="{7540D4AD-0A0A-4E26-ACFB-387EC28D665D}" type="presOf" srcId="{F454DCC8-9894-4DE0-A79D-A5448127601C}" destId="{27930C72-DA5D-401F-AE75-AC6066BEDFE4}" srcOrd="0" destOrd="0" presId="urn:microsoft.com/office/officeart/2005/8/layout/hierarchy1"/>
    <dgm:cxn modelId="{D11D98E5-B7F0-47B8-B925-986BE79C3758}" type="presOf" srcId="{1966DA83-20BE-40CE-965C-22E95036D0FE}" destId="{44EFDB0B-F9BB-4669-A188-998A390950EF}" srcOrd="0" destOrd="0" presId="urn:microsoft.com/office/officeart/2005/8/layout/hierarchy1"/>
    <dgm:cxn modelId="{ECA8E4E5-FFB9-4353-859D-C5DFA5633771}" srcId="{F454DCC8-9894-4DE0-A79D-A5448127601C}" destId="{840ED7BB-552A-4630-9925-E666EC555BAE}" srcOrd="0" destOrd="0" parTransId="{E37EE4AC-E356-40D0-9B95-A2C8F6F29540}" sibTransId="{704FA2FD-B637-48E1-A67D-29888159BA5E}"/>
    <dgm:cxn modelId="{09F8BDF4-1676-4FC6-831D-65C630A32C19}" srcId="{F454DCC8-9894-4DE0-A79D-A5448127601C}" destId="{36C33A90-83C8-45C0-BEC2-8985AD891894}" srcOrd="1" destOrd="0" parTransId="{2FC9CC6D-4204-42C1-BBB8-D21F7C68D019}" sibTransId="{1B2C7FAC-B5F0-40B9-810B-9A10D0945196}"/>
    <dgm:cxn modelId="{D2B75AC2-61C5-43B0-9FBD-98BE275B81C7}" type="presParOf" srcId="{27930C72-DA5D-401F-AE75-AC6066BEDFE4}" destId="{EA8D89AA-A5AC-4AB6-B256-E6B49ACE9F7E}" srcOrd="0" destOrd="0" presId="urn:microsoft.com/office/officeart/2005/8/layout/hierarchy1"/>
    <dgm:cxn modelId="{033BC673-628F-4FEB-90AC-90A5D2FAFD6E}" type="presParOf" srcId="{EA8D89AA-A5AC-4AB6-B256-E6B49ACE9F7E}" destId="{051B5BA9-D998-4FAA-8926-A50C5C5084E9}" srcOrd="0" destOrd="0" presId="urn:microsoft.com/office/officeart/2005/8/layout/hierarchy1"/>
    <dgm:cxn modelId="{36E0BC6C-A1E8-4E65-A861-D89F9B11DBBA}" type="presParOf" srcId="{051B5BA9-D998-4FAA-8926-A50C5C5084E9}" destId="{F756CB0F-6B83-463C-9252-2036AE9AB111}" srcOrd="0" destOrd="0" presId="urn:microsoft.com/office/officeart/2005/8/layout/hierarchy1"/>
    <dgm:cxn modelId="{88FD1A55-7F86-483F-8005-FDFFEAF2D399}" type="presParOf" srcId="{051B5BA9-D998-4FAA-8926-A50C5C5084E9}" destId="{4AA77E91-2D0B-4B9B-9A92-C0F8FBA8E570}" srcOrd="1" destOrd="0" presId="urn:microsoft.com/office/officeart/2005/8/layout/hierarchy1"/>
    <dgm:cxn modelId="{D63BADB4-182B-4BF8-AE5E-982972F57D86}" type="presParOf" srcId="{EA8D89AA-A5AC-4AB6-B256-E6B49ACE9F7E}" destId="{719C7D3C-11AC-4DE7-972E-A76B136F03C2}" srcOrd="1" destOrd="0" presId="urn:microsoft.com/office/officeart/2005/8/layout/hierarchy1"/>
    <dgm:cxn modelId="{526C64D9-3421-4842-9370-EE73BF468295}" type="presParOf" srcId="{27930C72-DA5D-401F-AE75-AC6066BEDFE4}" destId="{AD3F08E5-26E3-40C4-84ED-691C2604E3D4}" srcOrd="1" destOrd="0" presId="urn:microsoft.com/office/officeart/2005/8/layout/hierarchy1"/>
    <dgm:cxn modelId="{675B6C20-B05E-4074-81A1-B15C728993E4}" type="presParOf" srcId="{AD3F08E5-26E3-40C4-84ED-691C2604E3D4}" destId="{43315B44-8CEB-4926-82B1-FFC8521D49C8}" srcOrd="0" destOrd="0" presId="urn:microsoft.com/office/officeart/2005/8/layout/hierarchy1"/>
    <dgm:cxn modelId="{ADFFEA00-6A62-44A4-A585-9DCCBE506315}" type="presParOf" srcId="{43315B44-8CEB-4926-82B1-FFC8521D49C8}" destId="{54CAE6BF-F21A-42A3-B37F-162962567BEC}" srcOrd="0" destOrd="0" presId="urn:microsoft.com/office/officeart/2005/8/layout/hierarchy1"/>
    <dgm:cxn modelId="{E1CA06EB-DA92-4784-9708-6F089B3ADFD2}" type="presParOf" srcId="{43315B44-8CEB-4926-82B1-FFC8521D49C8}" destId="{0F330EDE-33E9-4BDC-BA03-FE25D43A0B56}" srcOrd="1" destOrd="0" presId="urn:microsoft.com/office/officeart/2005/8/layout/hierarchy1"/>
    <dgm:cxn modelId="{6A03774D-C2BA-4C13-9DDD-C86E5C10FB25}" type="presParOf" srcId="{AD3F08E5-26E3-40C4-84ED-691C2604E3D4}" destId="{7477383D-7288-4B1A-B626-6A70184A8041}" srcOrd="1" destOrd="0" presId="urn:microsoft.com/office/officeart/2005/8/layout/hierarchy1"/>
    <dgm:cxn modelId="{E4B48ECF-BAAE-49D7-B4DD-29B109185619}" type="presParOf" srcId="{27930C72-DA5D-401F-AE75-AC6066BEDFE4}" destId="{95A8273C-F346-4A4B-B5E0-142B90AD92F7}" srcOrd="2" destOrd="0" presId="urn:microsoft.com/office/officeart/2005/8/layout/hierarchy1"/>
    <dgm:cxn modelId="{AB2D2AC9-7C91-4334-B523-7BFBBA5ABCA2}" type="presParOf" srcId="{95A8273C-F346-4A4B-B5E0-142B90AD92F7}" destId="{0B9B4FC2-F77F-4458-8408-332DB5CE45DE}" srcOrd="0" destOrd="0" presId="urn:microsoft.com/office/officeart/2005/8/layout/hierarchy1"/>
    <dgm:cxn modelId="{AF9C9C8A-0E69-43E7-A2B9-496DD622B448}" type="presParOf" srcId="{0B9B4FC2-F77F-4458-8408-332DB5CE45DE}" destId="{18AF4BAA-2DBA-44A1-8776-FA9C7889E66D}" srcOrd="0" destOrd="0" presId="urn:microsoft.com/office/officeart/2005/8/layout/hierarchy1"/>
    <dgm:cxn modelId="{BC0801F9-EC77-4630-8D0E-C211E84198F7}" type="presParOf" srcId="{0B9B4FC2-F77F-4458-8408-332DB5CE45DE}" destId="{44EFDB0B-F9BB-4669-A188-998A390950EF}" srcOrd="1" destOrd="0" presId="urn:microsoft.com/office/officeart/2005/8/layout/hierarchy1"/>
    <dgm:cxn modelId="{E57F7862-433B-49A2-B3A5-E16A13FE69A8}" type="presParOf" srcId="{95A8273C-F346-4A4B-B5E0-142B90AD92F7}" destId="{5D61E8F4-65F0-45E6-933B-2A0FEA7822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E62CC2-51B4-4B72-9F10-575994C8EE7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636079-544B-4BC2-85B1-E4E939DB00A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Quali sono i vantaggi</a:t>
          </a:r>
          <a:endParaRPr lang="en-US" dirty="0"/>
        </a:p>
      </dgm:t>
    </dgm:pt>
    <dgm:pt modelId="{C343BF01-54DC-464D-8984-C77490B51A0F}" type="parTrans" cxnId="{CB7BAA9B-C2AD-4311-8735-DD8849B0CC4D}">
      <dgm:prSet/>
      <dgm:spPr/>
      <dgm:t>
        <a:bodyPr/>
        <a:lstStyle/>
        <a:p>
          <a:endParaRPr lang="en-US"/>
        </a:p>
      </dgm:t>
    </dgm:pt>
    <dgm:pt modelId="{3157B18E-23CD-407D-B8DE-50A498369DDA}" type="sibTrans" cxnId="{CB7BAA9B-C2AD-4311-8735-DD8849B0CC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55F5AF-0A0E-4968-BCDC-23831C042A8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Security Development Lifecycle (SDL)</a:t>
          </a:r>
          <a:endParaRPr lang="en-US" dirty="0"/>
        </a:p>
      </dgm:t>
    </dgm:pt>
    <dgm:pt modelId="{843AE4DD-C050-4C65-9BBE-E724236CCDCA}" type="parTrans" cxnId="{8085B2BA-2BF5-4787-BDED-9980039AA5C1}">
      <dgm:prSet/>
      <dgm:spPr/>
      <dgm:t>
        <a:bodyPr/>
        <a:lstStyle/>
        <a:p>
          <a:endParaRPr lang="en-US"/>
        </a:p>
      </dgm:t>
    </dgm:pt>
    <dgm:pt modelId="{80AD0D9A-080B-4925-B729-8C4EAD253556}" type="sibTrans" cxnId="{8085B2BA-2BF5-4787-BDED-9980039AA5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37FAA6-399B-4D36-846D-5F3467185F9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 err="1"/>
            <a:t>Continuous</a:t>
          </a:r>
          <a:r>
            <a:rPr lang="it-IT" b="1" dirty="0"/>
            <a:t> Integration/</a:t>
          </a:r>
          <a:r>
            <a:rPr lang="it-IT" b="1" dirty="0" err="1"/>
            <a:t>Continuous</a:t>
          </a:r>
          <a:r>
            <a:rPr lang="it-IT" b="1" dirty="0"/>
            <a:t> Delivery (CI/CD)</a:t>
          </a:r>
          <a:endParaRPr lang="en-US" dirty="0"/>
        </a:p>
      </dgm:t>
    </dgm:pt>
    <dgm:pt modelId="{2D930378-FAD9-4B75-A553-062B68F299DD}" type="parTrans" cxnId="{59C8E9BE-C269-4442-83AD-87DA38B3DA7B}">
      <dgm:prSet/>
      <dgm:spPr/>
      <dgm:t>
        <a:bodyPr/>
        <a:lstStyle/>
        <a:p>
          <a:endParaRPr lang="en-US"/>
        </a:p>
      </dgm:t>
    </dgm:pt>
    <dgm:pt modelId="{318404DB-57B7-4081-9562-AACF27DDAB45}" type="sibTrans" cxnId="{59C8E9BE-C269-4442-83AD-87DA38B3DA7B}">
      <dgm:prSet/>
      <dgm:spPr/>
      <dgm:t>
        <a:bodyPr/>
        <a:lstStyle/>
        <a:p>
          <a:endParaRPr lang="en-US"/>
        </a:p>
      </dgm:t>
    </dgm:pt>
    <dgm:pt modelId="{169D90D1-C133-4E85-A7DC-819B0F1CA0FA}" type="pres">
      <dgm:prSet presAssocID="{DEE62CC2-51B4-4B72-9F10-575994C8EE72}" presName="root" presStyleCnt="0">
        <dgm:presLayoutVars>
          <dgm:dir/>
          <dgm:resizeHandles val="exact"/>
        </dgm:presLayoutVars>
      </dgm:prSet>
      <dgm:spPr/>
    </dgm:pt>
    <dgm:pt modelId="{161C4942-33D4-4BDC-95E3-95559A04A47A}" type="pres">
      <dgm:prSet presAssocID="{0D636079-544B-4BC2-85B1-E4E939DB00A2}" presName="compNode" presStyleCnt="0"/>
      <dgm:spPr/>
    </dgm:pt>
    <dgm:pt modelId="{5D5A4DC2-B6BC-4296-B346-5549684CF113}" type="pres">
      <dgm:prSet presAssocID="{0D636079-544B-4BC2-85B1-E4E939DB00A2}" presName="bgRect" presStyleLbl="bgShp" presStyleIdx="0" presStyleCnt="3"/>
      <dgm:spPr/>
    </dgm:pt>
    <dgm:pt modelId="{417360D2-AEA7-4CE7-A1FB-DA9A3DFB6220}" type="pres">
      <dgm:prSet presAssocID="{0D636079-544B-4BC2-85B1-E4E939DB00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59A3A37-48B3-453A-9D5A-6B33D5767B57}" type="pres">
      <dgm:prSet presAssocID="{0D636079-544B-4BC2-85B1-E4E939DB00A2}" presName="spaceRect" presStyleCnt="0"/>
      <dgm:spPr/>
    </dgm:pt>
    <dgm:pt modelId="{9B04A005-5CAA-4C40-B85B-EDF23380478B}" type="pres">
      <dgm:prSet presAssocID="{0D636079-544B-4BC2-85B1-E4E939DB00A2}" presName="parTx" presStyleLbl="revTx" presStyleIdx="0" presStyleCnt="3">
        <dgm:presLayoutVars>
          <dgm:chMax val="0"/>
          <dgm:chPref val="0"/>
        </dgm:presLayoutVars>
      </dgm:prSet>
      <dgm:spPr/>
    </dgm:pt>
    <dgm:pt modelId="{81EB6E7A-45B9-47BF-81F8-5F45A6F4B0C8}" type="pres">
      <dgm:prSet presAssocID="{3157B18E-23CD-407D-B8DE-50A498369DDA}" presName="sibTrans" presStyleCnt="0"/>
      <dgm:spPr/>
    </dgm:pt>
    <dgm:pt modelId="{11D88E56-8FE7-4069-B542-3E5313C24FFE}" type="pres">
      <dgm:prSet presAssocID="{DE55F5AF-0A0E-4968-BCDC-23831C042A8C}" presName="compNode" presStyleCnt="0"/>
      <dgm:spPr/>
    </dgm:pt>
    <dgm:pt modelId="{5A61A3FF-F6F0-4784-889C-2D5247F2BF82}" type="pres">
      <dgm:prSet presAssocID="{DE55F5AF-0A0E-4968-BCDC-23831C042A8C}" presName="bgRect" presStyleLbl="bgShp" presStyleIdx="1" presStyleCnt="3"/>
      <dgm:spPr/>
    </dgm:pt>
    <dgm:pt modelId="{25858D08-6506-41A7-A70E-810D2B83BB76}" type="pres">
      <dgm:prSet presAssocID="{DE55F5AF-0A0E-4968-BCDC-23831C042A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50E5DE46-05AB-474B-87C3-DAE00E1BE91A}" type="pres">
      <dgm:prSet presAssocID="{DE55F5AF-0A0E-4968-BCDC-23831C042A8C}" presName="spaceRect" presStyleCnt="0"/>
      <dgm:spPr/>
    </dgm:pt>
    <dgm:pt modelId="{205D08DE-0DC1-4FD9-AF88-91594A98FF0B}" type="pres">
      <dgm:prSet presAssocID="{DE55F5AF-0A0E-4968-BCDC-23831C042A8C}" presName="parTx" presStyleLbl="revTx" presStyleIdx="1" presStyleCnt="3">
        <dgm:presLayoutVars>
          <dgm:chMax val="0"/>
          <dgm:chPref val="0"/>
        </dgm:presLayoutVars>
      </dgm:prSet>
      <dgm:spPr/>
    </dgm:pt>
    <dgm:pt modelId="{7AA60895-828D-4EA9-9836-5043578D6CAB}" type="pres">
      <dgm:prSet presAssocID="{80AD0D9A-080B-4925-B729-8C4EAD253556}" presName="sibTrans" presStyleCnt="0"/>
      <dgm:spPr/>
    </dgm:pt>
    <dgm:pt modelId="{8AC75F48-9AB5-4795-B4C4-6403823D2083}" type="pres">
      <dgm:prSet presAssocID="{BF37FAA6-399B-4D36-846D-5F3467185F9E}" presName="compNode" presStyleCnt="0"/>
      <dgm:spPr/>
    </dgm:pt>
    <dgm:pt modelId="{D85B930B-1C78-463D-A9E8-4455D5A49EE2}" type="pres">
      <dgm:prSet presAssocID="{BF37FAA6-399B-4D36-846D-5F3467185F9E}" presName="bgRect" presStyleLbl="bgShp" presStyleIdx="2" presStyleCnt="3"/>
      <dgm:spPr/>
    </dgm:pt>
    <dgm:pt modelId="{FD3BC5DC-1447-4CB1-BC64-67E7CAB7F243}" type="pres">
      <dgm:prSet presAssocID="{BF37FAA6-399B-4D36-846D-5F3467185F9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8F388549-F359-43C2-8FD7-66217FB08497}" type="pres">
      <dgm:prSet presAssocID="{BF37FAA6-399B-4D36-846D-5F3467185F9E}" presName="spaceRect" presStyleCnt="0"/>
      <dgm:spPr/>
    </dgm:pt>
    <dgm:pt modelId="{27DD24C5-929C-469A-85B4-9FBE4CD9918D}" type="pres">
      <dgm:prSet presAssocID="{BF37FAA6-399B-4D36-846D-5F3467185F9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5E8892A-6208-4715-800F-A3E28A33327E}" type="presOf" srcId="{DE55F5AF-0A0E-4968-BCDC-23831C042A8C}" destId="{205D08DE-0DC1-4FD9-AF88-91594A98FF0B}" srcOrd="0" destOrd="0" presId="urn:microsoft.com/office/officeart/2018/2/layout/IconVerticalSolidList"/>
    <dgm:cxn modelId="{B1270962-13B2-4306-8F8A-11284C5A0BF2}" type="presOf" srcId="{0D636079-544B-4BC2-85B1-E4E939DB00A2}" destId="{9B04A005-5CAA-4C40-B85B-EDF23380478B}" srcOrd="0" destOrd="0" presId="urn:microsoft.com/office/officeart/2018/2/layout/IconVerticalSolidList"/>
    <dgm:cxn modelId="{F7EFDE77-A5D3-4D51-97A6-4B10017BE53B}" type="presOf" srcId="{DEE62CC2-51B4-4B72-9F10-575994C8EE72}" destId="{169D90D1-C133-4E85-A7DC-819B0F1CA0FA}" srcOrd="0" destOrd="0" presId="urn:microsoft.com/office/officeart/2018/2/layout/IconVerticalSolidList"/>
    <dgm:cxn modelId="{DFB2267F-AD57-424E-97A7-4CE139BBA57B}" type="presOf" srcId="{BF37FAA6-399B-4D36-846D-5F3467185F9E}" destId="{27DD24C5-929C-469A-85B4-9FBE4CD9918D}" srcOrd="0" destOrd="0" presId="urn:microsoft.com/office/officeart/2018/2/layout/IconVerticalSolidList"/>
    <dgm:cxn modelId="{CB7BAA9B-C2AD-4311-8735-DD8849B0CC4D}" srcId="{DEE62CC2-51B4-4B72-9F10-575994C8EE72}" destId="{0D636079-544B-4BC2-85B1-E4E939DB00A2}" srcOrd="0" destOrd="0" parTransId="{C343BF01-54DC-464D-8984-C77490B51A0F}" sibTransId="{3157B18E-23CD-407D-B8DE-50A498369DDA}"/>
    <dgm:cxn modelId="{8085B2BA-2BF5-4787-BDED-9980039AA5C1}" srcId="{DEE62CC2-51B4-4B72-9F10-575994C8EE72}" destId="{DE55F5AF-0A0E-4968-BCDC-23831C042A8C}" srcOrd="1" destOrd="0" parTransId="{843AE4DD-C050-4C65-9BBE-E724236CCDCA}" sibTransId="{80AD0D9A-080B-4925-B729-8C4EAD253556}"/>
    <dgm:cxn modelId="{59C8E9BE-C269-4442-83AD-87DA38B3DA7B}" srcId="{DEE62CC2-51B4-4B72-9F10-575994C8EE72}" destId="{BF37FAA6-399B-4D36-846D-5F3467185F9E}" srcOrd="2" destOrd="0" parTransId="{2D930378-FAD9-4B75-A553-062B68F299DD}" sibTransId="{318404DB-57B7-4081-9562-AACF27DDAB45}"/>
    <dgm:cxn modelId="{2BF6EF6D-80C3-4369-81A6-E7E58FD776B5}" type="presParOf" srcId="{169D90D1-C133-4E85-A7DC-819B0F1CA0FA}" destId="{161C4942-33D4-4BDC-95E3-95559A04A47A}" srcOrd="0" destOrd="0" presId="urn:microsoft.com/office/officeart/2018/2/layout/IconVerticalSolidList"/>
    <dgm:cxn modelId="{81A7C965-2C60-444B-BD53-1C8E2BDCE104}" type="presParOf" srcId="{161C4942-33D4-4BDC-95E3-95559A04A47A}" destId="{5D5A4DC2-B6BC-4296-B346-5549684CF113}" srcOrd="0" destOrd="0" presId="urn:microsoft.com/office/officeart/2018/2/layout/IconVerticalSolidList"/>
    <dgm:cxn modelId="{D5C747EF-9059-4597-B84C-A33EF4D1D62B}" type="presParOf" srcId="{161C4942-33D4-4BDC-95E3-95559A04A47A}" destId="{417360D2-AEA7-4CE7-A1FB-DA9A3DFB6220}" srcOrd="1" destOrd="0" presId="urn:microsoft.com/office/officeart/2018/2/layout/IconVerticalSolidList"/>
    <dgm:cxn modelId="{5BFFB976-B9AA-4959-AF81-807A1294357B}" type="presParOf" srcId="{161C4942-33D4-4BDC-95E3-95559A04A47A}" destId="{D59A3A37-48B3-453A-9D5A-6B33D5767B57}" srcOrd="2" destOrd="0" presId="urn:microsoft.com/office/officeart/2018/2/layout/IconVerticalSolidList"/>
    <dgm:cxn modelId="{5DC21DF9-9D8C-4D98-9B73-DFDD4FED8CFF}" type="presParOf" srcId="{161C4942-33D4-4BDC-95E3-95559A04A47A}" destId="{9B04A005-5CAA-4C40-B85B-EDF23380478B}" srcOrd="3" destOrd="0" presId="urn:microsoft.com/office/officeart/2018/2/layout/IconVerticalSolidList"/>
    <dgm:cxn modelId="{ED398B38-C90F-4974-9A39-B3B0263A84F2}" type="presParOf" srcId="{169D90D1-C133-4E85-A7DC-819B0F1CA0FA}" destId="{81EB6E7A-45B9-47BF-81F8-5F45A6F4B0C8}" srcOrd="1" destOrd="0" presId="urn:microsoft.com/office/officeart/2018/2/layout/IconVerticalSolidList"/>
    <dgm:cxn modelId="{5303E4F2-B45F-4DA6-A54B-4F6591B9B5EA}" type="presParOf" srcId="{169D90D1-C133-4E85-A7DC-819B0F1CA0FA}" destId="{11D88E56-8FE7-4069-B542-3E5313C24FFE}" srcOrd="2" destOrd="0" presId="urn:microsoft.com/office/officeart/2018/2/layout/IconVerticalSolidList"/>
    <dgm:cxn modelId="{AD056B1D-2E32-4875-87D2-A64E531D8A70}" type="presParOf" srcId="{11D88E56-8FE7-4069-B542-3E5313C24FFE}" destId="{5A61A3FF-F6F0-4784-889C-2D5247F2BF82}" srcOrd="0" destOrd="0" presId="urn:microsoft.com/office/officeart/2018/2/layout/IconVerticalSolidList"/>
    <dgm:cxn modelId="{04FF643E-D801-4D19-8F8D-4462E5008AA2}" type="presParOf" srcId="{11D88E56-8FE7-4069-B542-3E5313C24FFE}" destId="{25858D08-6506-41A7-A70E-810D2B83BB76}" srcOrd="1" destOrd="0" presId="urn:microsoft.com/office/officeart/2018/2/layout/IconVerticalSolidList"/>
    <dgm:cxn modelId="{49D44969-D0B3-4232-AAC1-5268733ADFFD}" type="presParOf" srcId="{11D88E56-8FE7-4069-B542-3E5313C24FFE}" destId="{50E5DE46-05AB-474B-87C3-DAE00E1BE91A}" srcOrd="2" destOrd="0" presId="urn:microsoft.com/office/officeart/2018/2/layout/IconVerticalSolidList"/>
    <dgm:cxn modelId="{63AD1288-B23C-43D7-AF2C-6CFE063FB0CB}" type="presParOf" srcId="{11D88E56-8FE7-4069-B542-3E5313C24FFE}" destId="{205D08DE-0DC1-4FD9-AF88-91594A98FF0B}" srcOrd="3" destOrd="0" presId="urn:microsoft.com/office/officeart/2018/2/layout/IconVerticalSolidList"/>
    <dgm:cxn modelId="{09A1A21E-B104-4B91-8613-65DF16900CD0}" type="presParOf" srcId="{169D90D1-C133-4E85-A7DC-819B0F1CA0FA}" destId="{7AA60895-828D-4EA9-9836-5043578D6CAB}" srcOrd="3" destOrd="0" presId="urn:microsoft.com/office/officeart/2018/2/layout/IconVerticalSolidList"/>
    <dgm:cxn modelId="{B1441A91-10EA-417D-B630-029A39920376}" type="presParOf" srcId="{169D90D1-C133-4E85-A7DC-819B0F1CA0FA}" destId="{8AC75F48-9AB5-4795-B4C4-6403823D2083}" srcOrd="4" destOrd="0" presId="urn:microsoft.com/office/officeart/2018/2/layout/IconVerticalSolidList"/>
    <dgm:cxn modelId="{490AC6B4-39A7-4BFB-907A-0285DB67789C}" type="presParOf" srcId="{8AC75F48-9AB5-4795-B4C4-6403823D2083}" destId="{D85B930B-1C78-463D-A9E8-4455D5A49EE2}" srcOrd="0" destOrd="0" presId="urn:microsoft.com/office/officeart/2018/2/layout/IconVerticalSolidList"/>
    <dgm:cxn modelId="{2A0A6710-AE27-414C-8406-7E7A33541937}" type="presParOf" srcId="{8AC75F48-9AB5-4795-B4C4-6403823D2083}" destId="{FD3BC5DC-1447-4CB1-BC64-67E7CAB7F243}" srcOrd="1" destOrd="0" presId="urn:microsoft.com/office/officeart/2018/2/layout/IconVerticalSolidList"/>
    <dgm:cxn modelId="{869FDD28-5B92-4CE0-91BE-9FB8885A6C07}" type="presParOf" srcId="{8AC75F48-9AB5-4795-B4C4-6403823D2083}" destId="{8F388549-F359-43C2-8FD7-66217FB08497}" srcOrd="2" destOrd="0" presId="urn:microsoft.com/office/officeart/2018/2/layout/IconVerticalSolidList"/>
    <dgm:cxn modelId="{4FCFCF2B-72F9-4B12-ACE5-6416BF9A33F8}" type="presParOf" srcId="{8AC75F48-9AB5-4795-B4C4-6403823D2083}" destId="{27DD24C5-929C-469A-85B4-9FBE4CD991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4C8A1B-88AF-4304-98F7-7C82DEEC15CA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EB25335-0326-4EE2-934B-77A4057742DA}">
      <dgm:prSet/>
      <dgm:spPr/>
      <dgm:t>
        <a:bodyPr/>
        <a:lstStyle/>
        <a:p>
          <a:pPr rtl="0"/>
          <a:r>
            <a:rPr lang="it-IT"/>
            <a:t>REQUISITI FUNZIONALI E NON FUNZIONALI:</a:t>
          </a:r>
          <a:endParaRPr lang="en-US"/>
        </a:p>
      </dgm:t>
    </dgm:pt>
    <dgm:pt modelId="{8707C4AC-4CE8-4A98-B306-6ED5A6EF8299}" type="parTrans" cxnId="{4254B45D-3891-402B-8795-E4B460E801D5}">
      <dgm:prSet/>
      <dgm:spPr/>
      <dgm:t>
        <a:bodyPr/>
        <a:lstStyle/>
        <a:p>
          <a:endParaRPr lang="en-US"/>
        </a:p>
      </dgm:t>
    </dgm:pt>
    <dgm:pt modelId="{A7DA910D-B99D-44E1-BA6C-9CB5726C6FF6}" type="sibTrans" cxnId="{4254B45D-3891-402B-8795-E4B460E801D5}">
      <dgm:prSet/>
      <dgm:spPr/>
      <dgm:t>
        <a:bodyPr/>
        <a:lstStyle/>
        <a:p>
          <a:endParaRPr lang="en-US"/>
        </a:p>
      </dgm:t>
    </dgm:pt>
    <dgm:pt modelId="{E5AFB905-C544-4859-A271-EC9B941EDFB0}">
      <dgm:prSet/>
      <dgm:spPr/>
      <dgm:t>
        <a:bodyPr/>
        <a:lstStyle/>
        <a:p>
          <a:pPr rtl="0"/>
          <a:r>
            <a:rPr lang="it-IT"/>
            <a:t>Obbligatorietà dati anagrafici</a:t>
          </a:r>
          <a:endParaRPr lang="en-US"/>
        </a:p>
      </dgm:t>
    </dgm:pt>
    <dgm:pt modelId="{5CB1170E-BE3D-4220-B6EA-3C4090A1000B}" type="parTrans" cxnId="{C06A937B-1956-423D-9A9C-89D74A0CBC8D}">
      <dgm:prSet/>
      <dgm:spPr/>
      <dgm:t>
        <a:bodyPr/>
        <a:lstStyle/>
        <a:p>
          <a:endParaRPr lang="en-US"/>
        </a:p>
      </dgm:t>
    </dgm:pt>
    <dgm:pt modelId="{D4048E14-0755-4DE1-9C98-B6B62FC4A285}" type="sibTrans" cxnId="{C06A937B-1956-423D-9A9C-89D74A0CBC8D}">
      <dgm:prSet/>
      <dgm:spPr/>
      <dgm:t>
        <a:bodyPr/>
        <a:lstStyle/>
        <a:p>
          <a:endParaRPr lang="en-US"/>
        </a:p>
      </dgm:t>
    </dgm:pt>
    <dgm:pt modelId="{670F5D5B-94C0-4A4A-B01F-FBC329EBB689}">
      <dgm:prSet/>
      <dgm:spPr/>
      <dgm:t>
        <a:bodyPr/>
        <a:lstStyle/>
        <a:p>
          <a:r>
            <a:rPr lang="it-IT"/>
            <a:t>Esclusività di gestione del sito</a:t>
          </a:r>
          <a:endParaRPr lang="en-US"/>
        </a:p>
      </dgm:t>
    </dgm:pt>
    <dgm:pt modelId="{4EA977DB-8186-43BE-9CD3-05FCAB6D815B}" type="parTrans" cxnId="{9ACD1538-EBF8-4C53-8CDD-1EBBC4E8FCBD}">
      <dgm:prSet/>
      <dgm:spPr/>
      <dgm:t>
        <a:bodyPr/>
        <a:lstStyle/>
        <a:p>
          <a:endParaRPr lang="en-US"/>
        </a:p>
      </dgm:t>
    </dgm:pt>
    <dgm:pt modelId="{F07E0B45-804C-407C-B60B-EEA3F4345112}" type="sibTrans" cxnId="{9ACD1538-EBF8-4C53-8CDD-1EBBC4E8FCBD}">
      <dgm:prSet/>
      <dgm:spPr/>
      <dgm:t>
        <a:bodyPr/>
        <a:lstStyle/>
        <a:p>
          <a:endParaRPr lang="en-US"/>
        </a:p>
      </dgm:t>
    </dgm:pt>
    <dgm:pt modelId="{AE8B2550-1CF9-4675-81EA-1850AA404F47}">
      <dgm:prSet/>
      <dgm:spPr/>
      <dgm:t>
        <a:bodyPr/>
        <a:lstStyle/>
        <a:p>
          <a:r>
            <a:rPr lang="it-IT"/>
            <a:t>Gestione automatizzata del deployment</a:t>
          </a:r>
          <a:endParaRPr lang="en-US"/>
        </a:p>
      </dgm:t>
    </dgm:pt>
    <dgm:pt modelId="{DFFB7199-007A-465C-BE3C-20FCC281546C}" type="parTrans" cxnId="{1B1C67EB-373A-4612-A217-241838B1C084}">
      <dgm:prSet/>
      <dgm:spPr/>
      <dgm:t>
        <a:bodyPr/>
        <a:lstStyle/>
        <a:p>
          <a:endParaRPr lang="en-US"/>
        </a:p>
      </dgm:t>
    </dgm:pt>
    <dgm:pt modelId="{EB53B17F-7AE4-4DA1-8C08-7853E93135FF}" type="sibTrans" cxnId="{1B1C67EB-373A-4612-A217-241838B1C084}">
      <dgm:prSet/>
      <dgm:spPr/>
      <dgm:t>
        <a:bodyPr/>
        <a:lstStyle/>
        <a:p>
          <a:endParaRPr lang="en-US"/>
        </a:p>
      </dgm:t>
    </dgm:pt>
    <dgm:pt modelId="{3669C1F6-F131-4286-BEEF-2E9CB05C2B00}">
      <dgm:prSet/>
      <dgm:spPr/>
      <dgm:t>
        <a:bodyPr/>
        <a:lstStyle/>
        <a:p>
          <a:r>
            <a:rPr lang="it-IT"/>
            <a:t>Password con specifiche di sicurezza</a:t>
          </a:r>
          <a:endParaRPr lang="en-US"/>
        </a:p>
      </dgm:t>
    </dgm:pt>
    <dgm:pt modelId="{456D5FBD-9E57-466D-A453-F4D361890DAB}" type="parTrans" cxnId="{CE94AF5A-7DA1-4217-B109-6D6A4C107DE7}">
      <dgm:prSet/>
      <dgm:spPr/>
      <dgm:t>
        <a:bodyPr/>
        <a:lstStyle/>
        <a:p>
          <a:endParaRPr lang="en-US"/>
        </a:p>
      </dgm:t>
    </dgm:pt>
    <dgm:pt modelId="{4334F946-432B-421F-953E-58C7B1865D4B}" type="sibTrans" cxnId="{CE94AF5A-7DA1-4217-B109-6D6A4C107DE7}">
      <dgm:prSet/>
      <dgm:spPr/>
      <dgm:t>
        <a:bodyPr/>
        <a:lstStyle/>
        <a:p>
          <a:endParaRPr lang="en-US"/>
        </a:p>
      </dgm:t>
    </dgm:pt>
    <dgm:pt modelId="{490DBB35-7D0A-4ABE-B3C4-53413FFB878E}">
      <dgm:prSet/>
      <dgm:spPr/>
      <dgm:t>
        <a:bodyPr/>
        <a:lstStyle/>
        <a:p>
          <a:r>
            <a:rPr lang="it-IT"/>
            <a:t>Gestione e protezione del flusso dei dati</a:t>
          </a:r>
          <a:endParaRPr lang="en-US"/>
        </a:p>
      </dgm:t>
    </dgm:pt>
    <dgm:pt modelId="{F0ADDFA1-B84C-4520-AFE5-EA82D9C220B9}" type="parTrans" cxnId="{83D8CB90-F503-4C93-8B8F-31629C8E44FB}">
      <dgm:prSet/>
      <dgm:spPr/>
      <dgm:t>
        <a:bodyPr/>
        <a:lstStyle/>
        <a:p>
          <a:endParaRPr lang="en-US"/>
        </a:p>
      </dgm:t>
    </dgm:pt>
    <dgm:pt modelId="{3F7051B4-9649-4665-AB3E-4775233D43B5}" type="sibTrans" cxnId="{83D8CB90-F503-4C93-8B8F-31629C8E44FB}">
      <dgm:prSet/>
      <dgm:spPr/>
      <dgm:t>
        <a:bodyPr/>
        <a:lstStyle/>
        <a:p>
          <a:endParaRPr lang="en-US"/>
        </a:p>
      </dgm:t>
    </dgm:pt>
    <dgm:pt modelId="{C304BC0D-7164-4B07-A946-AC4E902A634C}" type="pres">
      <dgm:prSet presAssocID="{BA4C8A1B-88AF-4304-98F7-7C82DEEC15CA}" presName="compositeShape" presStyleCnt="0">
        <dgm:presLayoutVars>
          <dgm:chMax val="7"/>
          <dgm:dir/>
          <dgm:resizeHandles val="exact"/>
        </dgm:presLayoutVars>
      </dgm:prSet>
      <dgm:spPr/>
    </dgm:pt>
    <dgm:pt modelId="{026A2CF8-70B9-44D3-BACB-6391A8EA1256}" type="pres">
      <dgm:prSet presAssocID="{BA4C8A1B-88AF-4304-98F7-7C82DEEC15CA}" presName="wedge1" presStyleLbl="node1" presStyleIdx="0" presStyleCnt="1"/>
      <dgm:spPr/>
    </dgm:pt>
    <dgm:pt modelId="{563AF66B-E632-4B57-86C0-98FFB7257716}" type="pres">
      <dgm:prSet presAssocID="{BA4C8A1B-88AF-4304-98F7-7C82DEEC15CA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D619C004-8F8E-48CD-AE58-02D4EF0E40D3}" type="presOf" srcId="{670F5D5B-94C0-4A4A-B01F-FBC329EBB689}" destId="{026A2CF8-70B9-44D3-BACB-6391A8EA1256}" srcOrd="0" destOrd="2" presId="urn:microsoft.com/office/officeart/2005/8/layout/chart3"/>
    <dgm:cxn modelId="{8FBD9107-C595-4BA4-B68D-E605F66221B5}" type="presOf" srcId="{AE8B2550-1CF9-4675-81EA-1850AA404F47}" destId="{563AF66B-E632-4B57-86C0-98FFB7257716}" srcOrd="1" destOrd="3" presId="urn:microsoft.com/office/officeart/2005/8/layout/chart3"/>
    <dgm:cxn modelId="{BCF8891A-5D57-42FF-ACF0-5F238ED823B5}" type="presOf" srcId="{490DBB35-7D0A-4ABE-B3C4-53413FFB878E}" destId="{563AF66B-E632-4B57-86C0-98FFB7257716}" srcOrd="1" destOrd="5" presId="urn:microsoft.com/office/officeart/2005/8/layout/chart3"/>
    <dgm:cxn modelId="{9ACD1538-EBF8-4C53-8CDD-1EBBC4E8FCBD}" srcId="{5EB25335-0326-4EE2-934B-77A4057742DA}" destId="{670F5D5B-94C0-4A4A-B01F-FBC329EBB689}" srcOrd="1" destOrd="0" parTransId="{4EA977DB-8186-43BE-9CD3-05FCAB6D815B}" sibTransId="{F07E0B45-804C-407C-B60B-EEA3F4345112}"/>
    <dgm:cxn modelId="{4254B45D-3891-402B-8795-E4B460E801D5}" srcId="{BA4C8A1B-88AF-4304-98F7-7C82DEEC15CA}" destId="{5EB25335-0326-4EE2-934B-77A4057742DA}" srcOrd="0" destOrd="0" parTransId="{8707C4AC-4CE8-4A98-B306-6ED5A6EF8299}" sibTransId="{A7DA910D-B99D-44E1-BA6C-9CB5726C6FF6}"/>
    <dgm:cxn modelId="{94D06645-3095-4B52-AD0F-DE70497E8F9F}" type="presOf" srcId="{3669C1F6-F131-4286-BEEF-2E9CB05C2B00}" destId="{026A2CF8-70B9-44D3-BACB-6391A8EA1256}" srcOrd="0" destOrd="4" presId="urn:microsoft.com/office/officeart/2005/8/layout/chart3"/>
    <dgm:cxn modelId="{8B6D0867-0454-48FD-B649-45D71D77CAA1}" type="presOf" srcId="{E5AFB905-C544-4859-A271-EC9B941EDFB0}" destId="{026A2CF8-70B9-44D3-BACB-6391A8EA1256}" srcOrd="0" destOrd="1" presId="urn:microsoft.com/office/officeart/2005/8/layout/chart3"/>
    <dgm:cxn modelId="{F0DCBF4F-5C1E-4464-8B8F-06888AC58A2F}" type="presOf" srcId="{BA4C8A1B-88AF-4304-98F7-7C82DEEC15CA}" destId="{C304BC0D-7164-4B07-A946-AC4E902A634C}" srcOrd="0" destOrd="0" presId="urn:microsoft.com/office/officeart/2005/8/layout/chart3"/>
    <dgm:cxn modelId="{CE94AF5A-7DA1-4217-B109-6D6A4C107DE7}" srcId="{5EB25335-0326-4EE2-934B-77A4057742DA}" destId="{3669C1F6-F131-4286-BEEF-2E9CB05C2B00}" srcOrd="3" destOrd="0" parTransId="{456D5FBD-9E57-466D-A453-F4D361890DAB}" sibTransId="{4334F946-432B-421F-953E-58C7B1865D4B}"/>
    <dgm:cxn modelId="{C06A937B-1956-423D-9A9C-89D74A0CBC8D}" srcId="{5EB25335-0326-4EE2-934B-77A4057742DA}" destId="{E5AFB905-C544-4859-A271-EC9B941EDFB0}" srcOrd="0" destOrd="0" parTransId="{5CB1170E-BE3D-4220-B6EA-3C4090A1000B}" sibTransId="{D4048E14-0755-4DE1-9C98-B6B62FC4A285}"/>
    <dgm:cxn modelId="{BF787088-AF92-4641-ADF5-C9CBD4FA53A7}" type="presOf" srcId="{AE8B2550-1CF9-4675-81EA-1850AA404F47}" destId="{026A2CF8-70B9-44D3-BACB-6391A8EA1256}" srcOrd="0" destOrd="3" presId="urn:microsoft.com/office/officeart/2005/8/layout/chart3"/>
    <dgm:cxn modelId="{A1FB5189-3015-4DFE-BC04-87DE19DF4671}" type="presOf" srcId="{5EB25335-0326-4EE2-934B-77A4057742DA}" destId="{563AF66B-E632-4B57-86C0-98FFB7257716}" srcOrd="1" destOrd="0" presId="urn:microsoft.com/office/officeart/2005/8/layout/chart3"/>
    <dgm:cxn modelId="{6484EA8D-5FAF-453C-8401-782B7427E622}" type="presOf" srcId="{490DBB35-7D0A-4ABE-B3C4-53413FFB878E}" destId="{026A2CF8-70B9-44D3-BACB-6391A8EA1256}" srcOrd="0" destOrd="5" presId="urn:microsoft.com/office/officeart/2005/8/layout/chart3"/>
    <dgm:cxn modelId="{83D8CB90-F503-4C93-8B8F-31629C8E44FB}" srcId="{5EB25335-0326-4EE2-934B-77A4057742DA}" destId="{490DBB35-7D0A-4ABE-B3C4-53413FFB878E}" srcOrd="4" destOrd="0" parTransId="{F0ADDFA1-B84C-4520-AFE5-EA82D9C220B9}" sibTransId="{3F7051B4-9649-4665-AB3E-4775233D43B5}"/>
    <dgm:cxn modelId="{0F4A11AF-548A-4DF9-A393-FA9BF78A2EB6}" type="presOf" srcId="{3669C1F6-F131-4286-BEEF-2E9CB05C2B00}" destId="{563AF66B-E632-4B57-86C0-98FFB7257716}" srcOrd="1" destOrd="4" presId="urn:microsoft.com/office/officeart/2005/8/layout/chart3"/>
    <dgm:cxn modelId="{EB273CCE-C469-407E-80F4-3AFA03526F28}" type="presOf" srcId="{670F5D5B-94C0-4A4A-B01F-FBC329EBB689}" destId="{563AF66B-E632-4B57-86C0-98FFB7257716}" srcOrd="1" destOrd="2" presId="urn:microsoft.com/office/officeart/2005/8/layout/chart3"/>
    <dgm:cxn modelId="{B4D7EDD0-1512-4FCB-8B52-B54B30FA605B}" type="presOf" srcId="{5EB25335-0326-4EE2-934B-77A4057742DA}" destId="{026A2CF8-70B9-44D3-BACB-6391A8EA1256}" srcOrd="0" destOrd="0" presId="urn:microsoft.com/office/officeart/2005/8/layout/chart3"/>
    <dgm:cxn modelId="{1B1C67EB-373A-4612-A217-241838B1C084}" srcId="{5EB25335-0326-4EE2-934B-77A4057742DA}" destId="{AE8B2550-1CF9-4675-81EA-1850AA404F47}" srcOrd="2" destOrd="0" parTransId="{DFFB7199-007A-465C-BE3C-20FCC281546C}" sibTransId="{EB53B17F-7AE4-4DA1-8C08-7853E93135FF}"/>
    <dgm:cxn modelId="{0F9059EC-58F7-418D-A642-4D68A7692407}" type="presOf" srcId="{E5AFB905-C544-4859-A271-EC9B941EDFB0}" destId="{563AF66B-E632-4B57-86C0-98FFB7257716}" srcOrd="1" destOrd="1" presId="urn:microsoft.com/office/officeart/2005/8/layout/chart3"/>
    <dgm:cxn modelId="{5E7F1F02-45B7-42F0-921D-0957FC4705D7}" type="presParOf" srcId="{C304BC0D-7164-4B07-A946-AC4E902A634C}" destId="{026A2CF8-70B9-44D3-BACB-6391A8EA1256}" srcOrd="0" destOrd="0" presId="urn:microsoft.com/office/officeart/2005/8/layout/chart3"/>
    <dgm:cxn modelId="{3D0E4EF3-5C2D-473A-A67A-6B6B2F303A3E}" type="presParOf" srcId="{C304BC0D-7164-4B07-A946-AC4E902A634C}" destId="{563AF66B-E632-4B57-86C0-98FFB7257716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56CB0F-6B83-463C-9252-2036AE9AB111}">
      <dsp:nvSpPr>
        <dsp:cNvPr id="0" name=""/>
        <dsp:cNvSpPr/>
      </dsp:nvSpPr>
      <dsp:spPr>
        <a:xfrm>
          <a:off x="0" y="889675"/>
          <a:ext cx="1595455" cy="1013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77E91-2D0B-4B9B-9A92-C0F8FBA8E570}">
      <dsp:nvSpPr>
        <dsp:cNvPr id="0" name=""/>
        <dsp:cNvSpPr/>
      </dsp:nvSpPr>
      <dsp:spPr>
        <a:xfrm>
          <a:off x="177272" y="1058084"/>
          <a:ext cx="1595455" cy="1013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/>
            <a:t>Cosa vogliamo realizzare?</a:t>
          </a:r>
          <a:endParaRPr lang="en-US" sz="1900" kern="1200"/>
        </a:p>
      </dsp:txBody>
      <dsp:txXfrm>
        <a:off x="206945" y="1087757"/>
        <a:ext cx="1536109" cy="953768"/>
      </dsp:txXfrm>
    </dsp:sp>
    <dsp:sp modelId="{54CAE6BF-F21A-42A3-B37F-162962567BEC}">
      <dsp:nvSpPr>
        <dsp:cNvPr id="0" name=""/>
        <dsp:cNvSpPr/>
      </dsp:nvSpPr>
      <dsp:spPr>
        <a:xfrm>
          <a:off x="1950001" y="889675"/>
          <a:ext cx="1595455" cy="1013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30EDE-33E9-4BDC-BA03-FE25D43A0B56}">
      <dsp:nvSpPr>
        <dsp:cNvPr id="0" name=""/>
        <dsp:cNvSpPr/>
      </dsp:nvSpPr>
      <dsp:spPr>
        <a:xfrm>
          <a:off x="2127274" y="1058084"/>
          <a:ext cx="1595455" cy="1013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/>
            <a:t>Scopo del progetto</a:t>
          </a:r>
          <a:endParaRPr lang="en-US" sz="1900" kern="1200"/>
        </a:p>
      </dsp:txBody>
      <dsp:txXfrm>
        <a:off x="2156947" y="1087757"/>
        <a:ext cx="1536109" cy="953768"/>
      </dsp:txXfrm>
    </dsp:sp>
    <dsp:sp modelId="{18AF4BAA-2DBA-44A1-8776-FA9C7889E66D}">
      <dsp:nvSpPr>
        <dsp:cNvPr id="0" name=""/>
        <dsp:cNvSpPr/>
      </dsp:nvSpPr>
      <dsp:spPr>
        <a:xfrm>
          <a:off x="3900003" y="889675"/>
          <a:ext cx="1595455" cy="1013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FDB0B-F9BB-4669-A188-998A390950EF}">
      <dsp:nvSpPr>
        <dsp:cNvPr id="0" name=""/>
        <dsp:cNvSpPr/>
      </dsp:nvSpPr>
      <dsp:spPr>
        <a:xfrm>
          <a:off x="4077276" y="1058084"/>
          <a:ext cx="1595455" cy="1013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/>
            <a:t>Obbiettivo finale</a:t>
          </a:r>
          <a:endParaRPr lang="en-US" sz="1900" kern="1200"/>
        </a:p>
      </dsp:txBody>
      <dsp:txXfrm>
        <a:off x="4106949" y="1087757"/>
        <a:ext cx="1536109" cy="9537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A4DC2-B6BC-4296-B346-5549684CF113}">
      <dsp:nvSpPr>
        <dsp:cNvPr id="0" name=""/>
        <dsp:cNvSpPr/>
      </dsp:nvSpPr>
      <dsp:spPr>
        <a:xfrm>
          <a:off x="0" y="362"/>
          <a:ext cx="6167363" cy="848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360D2-AEA7-4CE7-A1FB-DA9A3DFB6220}">
      <dsp:nvSpPr>
        <dsp:cNvPr id="0" name=""/>
        <dsp:cNvSpPr/>
      </dsp:nvSpPr>
      <dsp:spPr>
        <a:xfrm>
          <a:off x="256603" y="191224"/>
          <a:ext cx="466552" cy="466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4A005-5CAA-4C40-B85B-EDF23380478B}">
      <dsp:nvSpPr>
        <dsp:cNvPr id="0" name=""/>
        <dsp:cNvSpPr/>
      </dsp:nvSpPr>
      <dsp:spPr>
        <a:xfrm>
          <a:off x="979760" y="362"/>
          <a:ext cx="5187602" cy="84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76" tIns="89776" rIns="89776" bIns="8977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/>
            <a:t>Quali sono i vantaggi</a:t>
          </a:r>
          <a:endParaRPr lang="en-US" sz="2100" kern="1200" dirty="0"/>
        </a:p>
      </dsp:txBody>
      <dsp:txXfrm>
        <a:off x="979760" y="362"/>
        <a:ext cx="5187602" cy="848277"/>
      </dsp:txXfrm>
    </dsp:sp>
    <dsp:sp modelId="{5A61A3FF-F6F0-4784-889C-2D5247F2BF82}">
      <dsp:nvSpPr>
        <dsp:cNvPr id="0" name=""/>
        <dsp:cNvSpPr/>
      </dsp:nvSpPr>
      <dsp:spPr>
        <a:xfrm>
          <a:off x="0" y="1060708"/>
          <a:ext cx="6167363" cy="848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58D08-6506-41A7-A70E-810D2B83BB76}">
      <dsp:nvSpPr>
        <dsp:cNvPr id="0" name=""/>
        <dsp:cNvSpPr/>
      </dsp:nvSpPr>
      <dsp:spPr>
        <a:xfrm>
          <a:off x="256603" y="1251571"/>
          <a:ext cx="466552" cy="466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08DE-0DC1-4FD9-AF88-91594A98FF0B}">
      <dsp:nvSpPr>
        <dsp:cNvPr id="0" name=""/>
        <dsp:cNvSpPr/>
      </dsp:nvSpPr>
      <dsp:spPr>
        <a:xfrm>
          <a:off x="979760" y="1060708"/>
          <a:ext cx="5187602" cy="84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76" tIns="89776" rIns="89776" bIns="8977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/>
            <a:t>Security Development Lifecycle (SDL)</a:t>
          </a:r>
          <a:endParaRPr lang="en-US" sz="2100" kern="1200" dirty="0"/>
        </a:p>
      </dsp:txBody>
      <dsp:txXfrm>
        <a:off x="979760" y="1060708"/>
        <a:ext cx="5187602" cy="848277"/>
      </dsp:txXfrm>
    </dsp:sp>
    <dsp:sp modelId="{D85B930B-1C78-463D-A9E8-4455D5A49EE2}">
      <dsp:nvSpPr>
        <dsp:cNvPr id="0" name=""/>
        <dsp:cNvSpPr/>
      </dsp:nvSpPr>
      <dsp:spPr>
        <a:xfrm>
          <a:off x="0" y="2121055"/>
          <a:ext cx="6167363" cy="848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BC5DC-1447-4CB1-BC64-67E7CAB7F243}">
      <dsp:nvSpPr>
        <dsp:cNvPr id="0" name=""/>
        <dsp:cNvSpPr/>
      </dsp:nvSpPr>
      <dsp:spPr>
        <a:xfrm>
          <a:off x="256603" y="2311917"/>
          <a:ext cx="466552" cy="466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D24C5-929C-469A-85B4-9FBE4CD9918D}">
      <dsp:nvSpPr>
        <dsp:cNvPr id="0" name=""/>
        <dsp:cNvSpPr/>
      </dsp:nvSpPr>
      <dsp:spPr>
        <a:xfrm>
          <a:off x="979760" y="2121055"/>
          <a:ext cx="5187602" cy="84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76" tIns="89776" rIns="89776" bIns="8977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 err="1"/>
            <a:t>Continuous</a:t>
          </a:r>
          <a:r>
            <a:rPr lang="it-IT" sz="2100" b="1" kern="1200" dirty="0"/>
            <a:t> Integration/</a:t>
          </a:r>
          <a:r>
            <a:rPr lang="it-IT" sz="2100" b="1" kern="1200" dirty="0" err="1"/>
            <a:t>Continuous</a:t>
          </a:r>
          <a:r>
            <a:rPr lang="it-IT" sz="2100" b="1" kern="1200" dirty="0"/>
            <a:t> Delivery (CI/CD)</a:t>
          </a:r>
          <a:endParaRPr lang="en-US" sz="2100" kern="1200" dirty="0"/>
        </a:p>
      </dsp:txBody>
      <dsp:txXfrm>
        <a:off x="979760" y="2121055"/>
        <a:ext cx="5187602" cy="8482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A2CF8-70B9-44D3-BACB-6391A8EA1256}">
      <dsp:nvSpPr>
        <dsp:cNvPr id="0" name=""/>
        <dsp:cNvSpPr/>
      </dsp:nvSpPr>
      <dsp:spPr>
        <a:xfrm>
          <a:off x="700862" y="406762"/>
          <a:ext cx="4271007" cy="42710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REQUISITI FUNZIONALI E NON FUNZIONALI:</a:t>
          </a:r>
          <a:endParaRPr lang="en-US" sz="22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/>
            <a:t>Obbligatorietà dati anagrafici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/>
            <a:t>Esclusività di gestione del sito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/>
            <a:t>Gestione automatizzata del deployment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/>
            <a:t>Password con specifiche di sicurezza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/>
            <a:t>Gestione e protezione del flusso dei dati</a:t>
          </a:r>
          <a:endParaRPr lang="en-US" sz="1700" kern="1200"/>
        </a:p>
      </dsp:txBody>
      <dsp:txXfrm>
        <a:off x="1336428" y="1042329"/>
        <a:ext cx="2999874" cy="299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FFCF9-C188-DDF5-F8DC-D293FA11B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E5CC690-5074-D47B-7E98-974DE02DD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0EBC9A-FAFF-9F4E-B6B0-AF2B42272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04D623-1B4F-7D31-D2F6-18722D9A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798828-8A89-1920-B08E-FC483060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958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D46211-8D67-5D66-7467-54251CFA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6BBB8E-238E-D860-E860-35FE5E671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6FD36D-E7DE-39BD-5125-4EC94B06E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DF0269-1A77-FC12-1F4B-013A8ACC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BC7E3A-1BC0-67CE-45E3-9C684ED6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42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FE23336-F32D-D38E-F012-FB0FA4B77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56C8051-9365-2622-502F-AFAF94EE4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3AB168-EA3D-AE8B-AA2E-750CA349C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BCB6B1-0DBC-19F6-D283-3E305F32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3DA554-0A05-FF19-2C34-ACEB31E0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65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CF6920-C871-252F-AC36-A23FED18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0CF57-E173-FE40-91F0-671741057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77C746-FD08-1BE5-1519-2FEF6175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8E477F-1CC4-FBAB-8AF4-C4351C02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6113DA-2BE0-D835-8BD7-5CA79CCA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41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8C0853-8236-D733-BAAC-1B4C9B39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9C1161-AB81-4F58-B1B6-4BFE4180B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7755A0-6074-9453-E517-B9B10C19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6B5C66-03BD-F434-19A2-C74E3771B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18B032-54B6-3103-49C5-1EFB7BF6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299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53FF99-C3DC-3284-2CFB-085079F4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1327A7-E8C8-FBF3-DC5D-E6D9472C1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59D6EE0-58B7-DCF4-872B-7799715A8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36B764-420A-08FF-621A-B78D5F1B2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DF1482C-EBBF-E0A4-D0BE-77721551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DA9F7D-853E-9019-782C-C32186EC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84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F886CD-4F15-B7F5-2876-C692601C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7C2C2C-64AB-9F3C-BB67-1606297A5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B8C83E-41D6-EF44-DB40-286B0D07F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C4E0DC2-7223-8D24-8C85-8D754929D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BE35E6-6B35-5ED0-427F-7BF58AA96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A8FD8D7-65A1-064E-7359-62D260CB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EB71A6B-BAF5-20ED-F3B4-1981C24B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BE250DD-BC19-292D-80BF-C6CBB433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494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351B65-7CC9-F305-4A56-5983205C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46095-9DE9-9220-7985-0A949E4D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1C34BAD-3D82-50A0-FD2A-18567C52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3B1EFDC-6FD2-F8DF-6B2C-DDB434A8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93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D97EACB-DD74-7DCE-B49B-53C4B25F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EBDF794-11D1-925B-7A38-CDE2EA7E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362178-CA9D-EC8A-B08B-55F15ECA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274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38608F-FB72-733F-385A-71922945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ED3242-5373-9B48-419B-E534B9B95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F3304D-B63B-D651-0D38-F5A3349A7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DC32C8-CC9B-EF3E-9A4B-A70D396A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D6683C-FC7C-F0E8-2330-AD3A0838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7C5E7E2-B7D7-D064-B245-6054EEC1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231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E1AF41-0914-0FF1-8C21-B48DA34F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4AFE134-24FE-2D12-B0F9-E50890994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BE683B-75C2-5125-3B64-7662E635A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257472-18AA-AB14-295D-FB6D9C3EA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4E7EB0-F943-74DA-B087-98A98940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6FDE6C-2C33-E1CF-59C2-63110B51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17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0AF375-420F-8C68-6467-276BFB40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ED47F3-97C9-7C82-A375-48C65C06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9BF2B5-AFE3-51AE-5938-963E29C7FA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2D4F0-032E-407A-84A7-8A5E8A6C319F}" type="datetimeFigureOut">
              <a:rPr lang="it-IT" smtClean="0"/>
              <a:t>28/06/2023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07197D-A207-E109-3454-5B5853EB7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82267F-6D6D-271C-E18E-6ECC1091C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1598-2CD1-4968-BE5E-392ECB1533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92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21.svg"/><Relationship Id="rId10" Type="http://schemas.openxmlformats.org/officeDocument/2006/relationships/image" Target="../media/image51.png"/><Relationship Id="rId4" Type="http://schemas.openxmlformats.org/officeDocument/2006/relationships/image" Target="../media/image20.png"/><Relationship Id="rId9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23E50B-4A1C-87D9-01ED-05618F3B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178" y="4994794"/>
            <a:ext cx="3476188" cy="12388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800" kern="10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Andreani Luca	[0001059344]</a:t>
            </a:r>
            <a:br>
              <a:rPr lang="it-IT" sz="1800" kern="10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kern="10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Ledda Bruno	[0000986619]</a:t>
            </a:r>
            <a:br>
              <a:rPr lang="it-IT" sz="1800" kern="10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kern="10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Marino Antonio	[0001046877]</a:t>
            </a:r>
            <a:br>
              <a:rPr lang="it-IT" sz="1800" kern="10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kern="10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Paglia Francesco	[0001034829]</a:t>
            </a:r>
            <a:endParaRPr lang="en-US" sz="4800" kern="120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92D276-9A72-DC14-384B-2B3A8D295794}"/>
              </a:ext>
            </a:extLst>
          </p:cNvPr>
          <p:cNvSpPr txBox="1"/>
          <p:nvPr/>
        </p:nvSpPr>
        <p:spPr>
          <a:xfrm>
            <a:off x="2937294" y="2302100"/>
            <a:ext cx="61161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kern="10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GRUPPO 2 – SRS</a:t>
            </a:r>
            <a:br>
              <a:rPr lang="it-IT" sz="5400" kern="10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5400" i="1" kern="10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Traccia 1</a:t>
            </a:r>
            <a:br>
              <a:rPr lang="en-US" sz="2000" i="1" kern="10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135186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12233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</a:t>
            </a:r>
            <a:r>
              <a:rPr lang="en-US" sz="4000" b="1">
                <a:solidFill>
                  <a:srgbClr val="FFFFFF"/>
                </a:solidFill>
              </a:rPr>
              <a:t> IN PIPELINE CI</a:t>
            </a:r>
            <a:endParaRPr lang="it-IT" b="1">
              <a:cs typeface="Calibri Light"/>
            </a:endParaRPr>
          </a:p>
        </p:txBody>
      </p:sp>
      <p:pic>
        <p:nvPicPr>
          <p:cNvPr id="10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2E463B-C882-247F-542A-CAFA076F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539" y="386467"/>
            <a:ext cx="6125082" cy="254317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B778782-2E49-21D5-4C05-8301E2F7940D}"/>
              </a:ext>
            </a:extLst>
          </p:cNvPr>
          <p:cNvSpPr txBox="1"/>
          <p:nvPr/>
        </p:nvSpPr>
        <p:spPr>
          <a:xfrm>
            <a:off x="4740163" y="3380405"/>
            <a:ext cx="6787244" cy="50845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Test automatizzati per garantire la qualità e la stabilità del software</a:t>
            </a:r>
            <a:endParaRPr lang="it-IT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Test di unità: verificano il corretto funzionamento di singoli componenti o moduli dell'app</a:t>
            </a:r>
          </a:p>
          <a:p>
            <a:pPr marL="285750" indent="-285750" algn="just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Test di integrazione: verificano l'interazione tra i vari componenti dell'applicazione.</a:t>
            </a:r>
          </a:p>
          <a:p>
            <a:pPr marL="285750" indent="-285750" algn="just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Individuare eventuali problemi o regressioni in modo rapido e accurato.</a:t>
            </a:r>
          </a:p>
          <a:p>
            <a:pPr marL="285750" indent="-285750" algn="just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Eseguire i test  anche in ambiente di produzione per testare le nuove modifiche in un ambiente sottoposto a un carico realistico</a:t>
            </a:r>
            <a:endParaRPr lang="it-IT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 kern="0">
              <a:cs typeface="Arial"/>
            </a:endParaRPr>
          </a:p>
          <a:p>
            <a:endParaRPr lang="it-IT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>
              <a:cs typeface="Calibri" panose="020F0502020204030204"/>
            </a:endParaRPr>
          </a:p>
          <a:p>
            <a:pPr algn="just"/>
            <a:br>
              <a:rPr lang="en-US"/>
            </a:br>
            <a:endParaRPr lang="en-US"/>
          </a:p>
          <a:p>
            <a:pPr algn="just"/>
            <a:endParaRPr lang="it-IT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it-IT" ker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3" name="Immagine 13">
            <a:extLst>
              <a:ext uri="{FF2B5EF4-FFF2-40B4-BE49-F238E27FC236}">
                <a16:creationId xmlns:a16="http://schemas.microsoft.com/office/drawing/2014/main" id="{F5B037B9-E0F0-CC11-C781-E92F0789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34" y="388056"/>
            <a:ext cx="1354668" cy="1368779"/>
          </a:xfrm>
          <a:prstGeom prst="rect">
            <a:avLst/>
          </a:prstGeom>
        </p:spPr>
      </p:pic>
      <p:pic>
        <p:nvPicPr>
          <p:cNvPr id="14" name="Immagine 14">
            <a:extLst>
              <a:ext uri="{FF2B5EF4-FFF2-40B4-BE49-F238E27FC236}">
                <a16:creationId xmlns:a16="http://schemas.microsoft.com/office/drawing/2014/main" id="{39B3FDBF-1D0C-5928-AEC6-3C298FCB9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44" y="476956"/>
            <a:ext cx="1219201" cy="1205089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F91D8830-F4DA-3A65-F6CC-7E22F96D5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36648" y="4428043"/>
            <a:ext cx="1211448" cy="12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53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95E7FA-DEF5-8439-A92C-6838E950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56" y="-10142"/>
            <a:ext cx="4040882" cy="6858000"/>
          </a:xfrm>
        </p:spPr>
        <p:txBody>
          <a:bodyPr>
            <a:normAutofit/>
          </a:bodyPr>
          <a:lstStyle/>
          <a:p>
            <a:pPr algn="ctr"/>
            <a:r>
              <a:rPr lang="it-IT" sz="6600" b="1">
                <a:solidFill>
                  <a:srgbClr val="FFFFFF"/>
                </a:solidFill>
              </a:rPr>
              <a:t>TEAM</a:t>
            </a:r>
            <a:br>
              <a:rPr lang="it-IT" sz="6600" b="1">
                <a:solidFill>
                  <a:srgbClr val="FFFFFF"/>
                </a:solidFill>
              </a:rPr>
            </a:br>
            <a:r>
              <a:rPr lang="it-IT" sz="6600" b="1">
                <a:solidFill>
                  <a:srgbClr val="FFFFFF"/>
                </a:solidFill>
              </a:rPr>
              <a:t>SEC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7260F23E-73F1-9B70-F535-235F9BDFF5C3}"/>
              </a:ext>
            </a:extLst>
          </p:cNvPr>
          <p:cNvSpPr txBox="1">
            <a:spLocks/>
          </p:cNvSpPr>
          <p:nvPr/>
        </p:nvSpPr>
        <p:spPr>
          <a:xfrm>
            <a:off x="4643718" y="10139"/>
            <a:ext cx="7548282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it-IT" sz="4000">
                <a:solidFill>
                  <a:prstClr val="black"/>
                </a:solidFill>
                <a:latin typeface="Calibri" panose="020F0502020204030204"/>
              </a:rPr>
              <a:t>Analisi dei rischi – Threat Modeling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it-IT" sz="4000">
                <a:solidFill>
                  <a:prstClr val="black"/>
                </a:solidFill>
                <a:latin typeface="Calibri" panose="020F0502020204030204"/>
              </a:rPr>
              <a:t>Integrazione Dev-Sec-Ops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it-IT" sz="4000">
                <a:solidFill>
                  <a:prstClr val="black"/>
                </a:solidFill>
                <a:latin typeface="Calibri" panose="020F0502020204030204"/>
              </a:rPr>
              <a:t>Detect&amp;Response Vulnerabilità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it-IT" sz="4000">
                <a:solidFill>
                  <a:prstClr val="black"/>
                </a:solidFill>
                <a:latin typeface="Calibri" panose="020F0502020204030204"/>
              </a:rPr>
              <a:t>Monitoraggio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it-IT" sz="40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1005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  <a:latin typeface="+mn-lt"/>
              </a:rPr>
              <a:t>ANALISI DEI RISCHI – THREAT MODELING</a:t>
            </a: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F428A916-F751-A367-C011-345343E9A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095486"/>
              </p:ext>
            </p:extLst>
          </p:nvPr>
        </p:nvGraphicFramePr>
        <p:xfrm>
          <a:off x="1371599" y="1879393"/>
          <a:ext cx="3871562" cy="4566795"/>
        </p:xfrm>
        <a:graphic>
          <a:graphicData uri="http://schemas.openxmlformats.org/drawingml/2006/table">
            <a:tbl>
              <a:tblPr firstRow="1" firstCol="1" bandRow="1"/>
              <a:tblGrid>
                <a:gridCol w="1440944">
                  <a:extLst>
                    <a:ext uri="{9D8B030D-6E8A-4147-A177-3AD203B41FA5}">
                      <a16:colId xmlns:a16="http://schemas.microsoft.com/office/drawing/2014/main" val="577105495"/>
                    </a:ext>
                  </a:extLst>
                </a:gridCol>
                <a:gridCol w="989674">
                  <a:extLst>
                    <a:ext uri="{9D8B030D-6E8A-4147-A177-3AD203B41FA5}">
                      <a16:colId xmlns:a16="http://schemas.microsoft.com/office/drawing/2014/main" val="86983644"/>
                    </a:ext>
                  </a:extLst>
                </a:gridCol>
                <a:gridCol w="1440944">
                  <a:extLst>
                    <a:ext uri="{9D8B030D-6E8A-4147-A177-3AD203B41FA5}">
                      <a16:colId xmlns:a16="http://schemas.microsoft.com/office/drawing/2014/main" val="2332686542"/>
                    </a:ext>
                  </a:extLst>
                </a:gridCol>
              </a:tblGrid>
              <a:tr h="307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Minaccia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Proprietà di sicurezza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Mitigazione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974330"/>
                  </a:ext>
                </a:extLst>
              </a:tr>
              <a:tr h="307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Spoofing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Autenticazione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Richiedere autenticazioni HTTPS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285859"/>
                  </a:ext>
                </a:extLst>
              </a:tr>
              <a:tr h="307334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Manomissione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79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Integrità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Usare i certificati di Azure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23837"/>
                  </a:ext>
                </a:extLst>
              </a:tr>
              <a:tr h="342099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Convalidare i certificati SSL/TLS 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727314"/>
                  </a:ext>
                </a:extLst>
              </a:tr>
              <a:tr h="4644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Ripudio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Non ripudio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Abilitazione del monitoraggio e diagnostica di Azure.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209049"/>
                  </a:ext>
                </a:extLst>
              </a:tr>
              <a:tr h="342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Diffusione di informazioni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Riservatezza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Crittografare i dati sensibili inattivi e in transito.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79414"/>
                  </a:ext>
                </a:extLst>
              </a:tr>
              <a:tr h="333755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Denial of Service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7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Disponibilità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Monitorare le metriche delle prestazioni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818784"/>
                  </a:ext>
                </a:extLst>
              </a:tr>
              <a:tr h="33375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Implementare i filtri di connessione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653090"/>
                  </a:ext>
                </a:extLst>
              </a:tr>
              <a:tr h="342099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Abilitare la protezione DDos di Azure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43113"/>
                  </a:ext>
                </a:extLst>
              </a:tr>
              <a:tr h="342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Elevazione dei privilegi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Autorizzazione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POLP tramite l'utilizzo di Azure Active directory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228601"/>
                  </a:ext>
                </a:extLst>
              </a:tr>
              <a:tr h="464476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Phishing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79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Autenticazione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Implementare un'autenticazione a due fattori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75687"/>
                  </a:ext>
                </a:extLst>
              </a:tr>
              <a:tr h="46447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Gestione degli accessi tramite Azure Active Directory</a:t>
                      </a:r>
                      <a:endParaRPr lang="it-IT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938" marR="3893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83469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90E3BE-3B63-677F-D7B0-8FE4DAAFE539}"/>
              </a:ext>
            </a:extLst>
          </p:cNvPr>
          <p:cNvSpPr txBox="1"/>
          <p:nvPr/>
        </p:nvSpPr>
        <p:spPr>
          <a:xfrm>
            <a:off x="5594818" y="1879393"/>
            <a:ext cx="5672732" cy="366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kern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Nella fase di pianificazione è fondamentale stabilire un’</a:t>
            </a:r>
            <a:r>
              <a:rPr lang="it-IT" sz="1800" kern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analisi dei rischi</a:t>
            </a:r>
            <a:r>
              <a:rPr lang="it-IT" sz="1800" kern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in quanto consente di attenuare i problemi di sicurezza e privacy del progetto.</a:t>
            </a:r>
            <a:endParaRPr lang="it-IT" sz="1800" kern="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it-IT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Microsoft Threat Modeling Tool</a:t>
            </a:r>
            <a:r>
              <a:rPr lang="it-IT" kern="0">
                <a:solidFill>
                  <a:srgbClr val="0070C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it-IT" sz="1800" kern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strumento che consente di identificare e ridurre tempestivamente potenziali problemi di sicurezza, quando sono relativamente semplici e convenienti da risolvere.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kern="0">
                <a:ea typeface="Times New Roman" panose="02020603050405020304" pitchFamily="18" charset="0"/>
                <a:cs typeface="Arial" panose="020B0604020202020204" pitchFamily="34" charset="0"/>
              </a:rPr>
              <a:t>Per l’analisi delle minacce vengono prese in considerazione anche i primi 10 rischi per la sicurezza descritti in </a:t>
            </a:r>
            <a:r>
              <a:rPr lang="it-IT" sz="1800" kern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OWASP</a:t>
            </a:r>
            <a:r>
              <a:rPr lang="it-IT" sz="1800" kern="0">
                <a:effectLst/>
                <a:ea typeface="Times New Roman" panose="02020603050405020304" pitchFamily="18" charset="0"/>
              </a:rPr>
              <a:t> </a:t>
            </a:r>
            <a:r>
              <a:rPr lang="it-IT" sz="1800" kern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(Open Web Application Security Project)</a:t>
            </a:r>
            <a:r>
              <a:rPr lang="it-IT" sz="1800" kern="0">
                <a:effectLst/>
                <a:ea typeface="Times New Roman" panose="02020603050405020304" pitchFamily="18" charset="0"/>
              </a:rPr>
              <a:t>.</a:t>
            </a:r>
            <a:endParaRPr lang="it-IT" ker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2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0" y="346296"/>
            <a:ext cx="11265022" cy="1033669"/>
          </a:xfrm>
        </p:spPr>
        <p:txBody>
          <a:bodyPr>
            <a:no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INTEGRAZIONE DELLA SICUREZZA NEL CICLO DEV-OPS: FLUSSO DEL PROCESSO</a:t>
            </a:r>
          </a:p>
        </p:txBody>
      </p:sp>
      <p:pic>
        <p:nvPicPr>
          <p:cNvPr id="81" name="Immagine 80">
            <a:extLst>
              <a:ext uri="{FF2B5EF4-FFF2-40B4-BE49-F238E27FC236}">
                <a16:creationId xmlns:a16="http://schemas.microsoft.com/office/drawing/2014/main" id="{4A36CEE5-B0A8-ED75-3A2B-A60C6CBA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85" y="1745676"/>
            <a:ext cx="9989825" cy="496407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2453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0F9F1C1B-100E-8F99-C5BC-2A32D485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7" y="1741740"/>
            <a:ext cx="1479507" cy="321685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FACA206-1F72-521C-7F94-8E1D14CAFC87}"/>
              </a:ext>
            </a:extLst>
          </p:cNvPr>
          <p:cNvSpPr/>
          <p:nvPr/>
        </p:nvSpPr>
        <p:spPr>
          <a:xfrm>
            <a:off x="6970569" y="1266460"/>
            <a:ext cx="5106837" cy="43744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it-IT" b="1" kern="10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POLP (Principle Of Least Privilege):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b="1" kern="10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Perimetro di sicurezza primario</a:t>
            </a:r>
            <a:r>
              <a:rPr lang="it-IT" sz="1800" kern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estendendo questo principio anche ai team che lavorano al progetto (responsabili dello sviluppo, responsabili della sicurezza, responsabili del deployment), oltre che agli utenti che utilizzeranno il servizio.</a:t>
            </a:r>
            <a:endParaRPr lang="it-IT" sz="1800" kern="10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Il </a:t>
            </a:r>
            <a:r>
              <a:rPr lang="it-IT" b="1" kern="10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controllo degli accessi e dei privilegi avviene in maniera centralizzata </a:t>
            </a:r>
            <a:r>
              <a:rPr lang="it-IT" sz="1800" kern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tramite Azure Active Directory, assegnando sempre i </a:t>
            </a:r>
            <a:r>
              <a:rPr lang="it-IT" b="1" kern="10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minimi privilegi necessari </a:t>
            </a:r>
            <a:r>
              <a:rPr lang="it-IT" sz="1800" kern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differenziati in base alla tipologia di utente o collaboratore del progetto.</a:t>
            </a:r>
            <a:endParaRPr lang="it-IT" sz="1800" kern="10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it-IT" b="1" kern="100">
              <a:solidFill>
                <a:srgbClr val="0070C0"/>
              </a:solidFill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it-IT" b="1" kern="100">
              <a:solidFill>
                <a:srgbClr val="0070C0"/>
              </a:solidFill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6A1ED19-0B94-82A5-5234-E893C3A90CB9}"/>
              </a:ext>
            </a:extLst>
          </p:cNvPr>
          <p:cNvSpPr/>
          <p:nvPr/>
        </p:nvSpPr>
        <p:spPr>
          <a:xfrm>
            <a:off x="2302454" y="2424023"/>
            <a:ext cx="4498676" cy="321685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b="1" kern="10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AUTENTICAZIONE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Autenticazione gestita in maniera centralizzata.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b="1" kern="10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Autenticazione a due fattori</a:t>
            </a:r>
            <a:r>
              <a:rPr lang="it-IT" sz="1800" kern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implementata seguendo il principio dell’accesso </a:t>
            </a:r>
            <a:r>
              <a:rPr lang="it-IT" b="1" kern="10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Just-In-Time</a:t>
            </a:r>
            <a:r>
              <a:rPr lang="it-IT" sz="1800" kern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: riducendo il tempo di esposizione dei privilegi, assegnando ai token di autorizzazione una scadenza temporale.</a:t>
            </a:r>
            <a:endParaRPr lang="it-IT" sz="1800" kern="10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it-IT" b="1" kern="100">
              <a:solidFill>
                <a:srgbClr val="0070C0"/>
              </a:solidFill>
              <a:latin typeface="Calibri Light" panose="020F03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C0F88F4-42EC-28FB-0BD4-419C62C931C5}"/>
              </a:ext>
            </a:extLst>
          </p:cNvPr>
          <p:cNvGrpSpPr/>
          <p:nvPr/>
        </p:nvGrpSpPr>
        <p:grpSpPr>
          <a:xfrm>
            <a:off x="1932981" y="1266460"/>
            <a:ext cx="4868149" cy="1048243"/>
            <a:chOff x="1932981" y="1266460"/>
            <a:chExt cx="4868149" cy="1048243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F6E9E3B4-F460-B85D-3201-4E785B3E9D3E}"/>
                </a:ext>
              </a:extLst>
            </p:cNvPr>
            <p:cNvSpPr/>
            <p:nvPr/>
          </p:nvSpPr>
          <p:spPr>
            <a:xfrm>
              <a:off x="2302454" y="1266460"/>
              <a:ext cx="4498676" cy="104824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it-IT" sz="1800" b="1" kern="100">
                  <a:solidFill>
                    <a:srgbClr val="0070C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Azure Active Directory (Azure AD) </a:t>
              </a: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è configurato come provider di identità per GitHub.</a:t>
              </a:r>
            </a:p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30AFC459-0DD0-E901-F2FB-89F81E4B3629}"/>
                </a:ext>
              </a:extLst>
            </p:cNvPr>
            <p:cNvSpPr/>
            <p:nvPr/>
          </p:nvSpPr>
          <p:spPr>
            <a:xfrm>
              <a:off x="1932981" y="1562128"/>
              <a:ext cx="485493" cy="45690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1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C451ED-F485-E759-6835-FEC0FBBFF93A}"/>
              </a:ext>
            </a:extLst>
          </p:cNvPr>
          <p:cNvSpPr txBox="1"/>
          <p:nvPr/>
        </p:nvSpPr>
        <p:spPr>
          <a:xfrm>
            <a:off x="226737" y="44927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>
                <a:solidFill>
                  <a:srgbClr val="002060"/>
                </a:solidFill>
              </a:rPr>
              <a:t>FLUSSO DEL PROCESSO:</a:t>
            </a:r>
          </a:p>
        </p:txBody>
      </p:sp>
    </p:spTree>
    <p:extLst>
      <p:ext uri="{BB962C8B-B14F-4D97-AF65-F5344CB8AC3E}">
        <p14:creationId xmlns:p14="http://schemas.microsoft.com/office/powerpoint/2010/main" val="32114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93029F99-F060-420D-2C67-93143F3E83CB}"/>
              </a:ext>
            </a:extLst>
          </p:cNvPr>
          <p:cNvGrpSpPr/>
          <p:nvPr/>
        </p:nvGrpSpPr>
        <p:grpSpPr>
          <a:xfrm>
            <a:off x="5072275" y="857336"/>
            <a:ext cx="6573379" cy="1041063"/>
            <a:chOff x="5072277" y="425427"/>
            <a:chExt cx="6573379" cy="1041063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B02AB567-0F92-4FE1-A74B-78CA87ADB59B}"/>
                </a:ext>
              </a:extLst>
            </p:cNvPr>
            <p:cNvSpPr/>
            <p:nvPr/>
          </p:nvSpPr>
          <p:spPr>
            <a:xfrm>
              <a:off x="5420301" y="425427"/>
              <a:ext cx="6225355" cy="104106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just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Gli sviluppatori usano </a:t>
              </a:r>
              <a:r>
                <a:rPr lang="it-IT" sz="1800" b="1" kern="100">
                  <a:solidFill>
                    <a:srgbClr val="0070C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Visual Studio Code </a:t>
              </a: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o </a:t>
              </a:r>
              <a:r>
                <a:rPr lang="it-IT" sz="1800" b="1" kern="100">
                  <a:solidFill>
                    <a:srgbClr val="0070C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Visual Studio </a:t>
              </a: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con estensioni di sicurezza abilitate per analizzare in modo proattivo il codice per le vulnerabilità di sicurezza.</a:t>
              </a:r>
            </a:p>
            <a:p>
              <a:pPr algn="ctr"/>
              <a:endParaRPr lang="it-IT"/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E41A0F61-9D19-E2A7-8AF3-3DE6C758731B}"/>
                </a:ext>
              </a:extLst>
            </p:cNvPr>
            <p:cNvSpPr/>
            <p:nvPr/>
          </p:nvSpPr>
          <p:spPr>
            <a:xfrm>
              <a:off x="5072277" y="732422"/>
              <a:ext cx="485493" cy="45690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2</a:t>
              </a: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60F8CD-EE0B-47B3-8F49-9E4F3670D20C}"/>
              </a:ext>
            </a:extLst>
          </p:cNvPr>
          <p:cNvGrpSpPr/>
          <p:nvPr/>
        </p:nvGrpSpPr>
        <p:grpSpPr>
          <a:xfrm>
            <a:off x="5072274" y="2299001"/>
            <a:ext cx="6573380" cy="811097"/>
            <a:chOff x="5072276" y="2024154"/>
            <a:chExt cx="6573380" cy="811097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8E3B159F-B69D-D4B7-9741-D5D9686B115C}"/>
                </a:ext>
              </a:extLst>
            </p:cNvPr>
            <p:cNvSpPr/>
            <p:nvPr/>
          </p:nvSpPr>
          <p:spPr>
            <a:xfrm>
              <a:off x="5420301" y="2024154"/>
              <a:ext cx="6225355" cy="8110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just">
                <a:lnSpc>
                  <a:spcPct val="107000"/>
                </a:lnSpc>
                <a:spcAft>
                  <a:spcPts val="800"/>
                </a:spcAft>
              </a:pPr>
              <a:r>
                <a:rPr lang="it-IT" kern="100">
                  <a:solidFill>
                    <a:schemeClr val="tx1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Gli sviluppatori eseguono il </a:t>
              </a:r>
              <a:r>
                <a:rPr lang="it-IT" b="1" kern="100">
                  <a:solidFill>
                    <a:srgbClr val="0070C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commit</a:t>
              </a:r>
              <a:r>
                <a:rPr lang="it-IT" kern="100">
                  <a:solidFill>
                    <a:schemeClr val="tx1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 del codice dell'applicazione in un repository </a:t>
              </a:r>
              <a:r>
                <a:rPr lang="it-IT" b="1" kern="100">
                  <a:solidFill>
                    <a:srgbClr val="0070C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GitHub</a:t>
              </a:r>
              <a:r>
                <a:rPr lang="it-IT" kern="100">
                  <a:solidFill>
                    <a:schemeClr val="tx1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 di proprietà dell'azienda.</a:t>
              </a:r>
            </a:p>
            <a:p>
              <a:pPr algn="ctr"/>
              <a:endParaRPr lang="it-IT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8140599D-4CB6-216E-A9BA-A2AD78192FFC}"/>
                </a:ext>
              </a:extLst>
            </p:cNvPr>
            <p:cNvSpPr/>
            <p:nvPr/>
          </p:nvSpPr>
          <p:spPr>
            <a:xfrm>
              <a:off x="5072276" y="2190446"/>
              <a:ext cx="485493" cy="45690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3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2D01628-480A-45A4-7CD2-CC53EE8D1CBA}"/>
              </a:ext>
            </a:extLst>
          </p:cNvPr>
          <p:cNvGrpSpPr/>
          <p:nvPr/>
        </p:nvGrpSpPr>
        <p:grpSpPr>
          <a:xfrm>
            <a:off x="5072272" y="3550715"/>
            <a:ext cx="6573382" cy="851496"/>
            <a:chOff x="5072275" y="3330909"/>
            <a:chExt cx="6573382" cy="851496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E72D022C-599E-2608-76A3-F6A260CC3C85}"/>
                </a:ext>
              </a:extLst>
            </p:cNvPr>
            <p:cNvSpPr/>
            <p:nvPr/>
          </p:nvSpPr>
          <p:spPr>
            <a:xfrm>
              <a:off x="5420302" y="3330909"/>
              <a:ext cx="6225355" cy="8514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just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GitHub integra l'analisi automatica della sicurezza e delle dipendenze tramite </a:t>
              </a:r>
              <a:r>
                <a:rPr lang="it-IT" sz="1800" b="1" kern="100">
                  <a:solidFill>
                    <a:srgbClr val="0070C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GitHub Advanced Security</a:t>
              </a:r>
              <a:r>
                <a:rPr lang="it-IT" sz="1800" kern="10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</a:p>
            <a:p>
              <a:pPr algn="ctr"/>
              <a:endParaRPr lang="it-IT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7DC07490-C796-8353-5939-96D839BC904E}"/>
                </a:ext>
              </a:extLst>
            </p:cNvPr>
            <p:cNvSpPr/>
            <p:nvPr/>
          </p:nvSpPr>
          <p:spPr>
            <a:xfrm>
              <a:off x="5072275" y="3528096"/>
              <a:ext cx="485493" cy="45690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4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CBE4CB54-E2FB-7D3F-D351-A70DA8786C45}"/>
              </a:ext>
            </a:extLst>
          </p:cNvPr>
          <p:cNvGrpSpPr/>
          <p:nvPr/>
        </p:nvGrpSpPr>
        <p:grpSpPr>
          <a:xfrm>
            <a:off x="5072275" y="4740069"/>
            <a:ext cx="6573383" cy="1041063"/>
            <a:chOff x="5072275" y="4740069"/>
            <a:chExt cx="6573383" cy="1041063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BF9D4A14-485B-D9C5-02D8-778B594A4AEF}"/>
                </a:ext>
              </a:extLst>
            </p:cNvPr>
            <p:cNvSpPr/>
            <p:nvPr/>
          </p:nvSpPr>
          <p:spPr>
            <a:xfrm>
              <a:off x="5420303" y="4740069"/>
              <a:ext cx="6225355" cy="104106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just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b="1" kern="100">
                  <a:solidFill>
                    <a:srgbClr val="0070C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Defender per DevOps </a:t>
              </a: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è un servizio che consente al team di sicurezza di gestire la sicurezza DevOps in ambienti multi-pipeline (GitHub).</a:t>
              </a:r>
            </a:p>
            <a:p>
              <a:pPr algn="ctr"/>
              <a:endParaRPr lang="it-IT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10F8DFD-E8E4-1B39-AD0B-85D30226EEAA}"/>
                </a:ext>
              </a:extLst>
            </p:cNvPr>
            <p:cNvSpPr/>
            <p:nvPr/>
          </p:nvSpPr>
          <p:spPr>
            <a:xfrm>
              <a:off x="5072275" y="5063149"/>
              <a:ext cx="485493" cy="45690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12</a:t>
              </a: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254613C6-9A72-0311-7E0D-69C23D428812}"/>
              </a:ext>
            </a:extLst>
          </p:cNvPr>
          <p:cNvGrpSpPr/>
          <p:nvPr/>
        </p:nvGrpSpPr>
        <p:grpSpPr>
          <a:xfrm>
            <a:off x="226737" y="850243"/>
            <a:ext cx="4334964" cy="5355705"/>
            <a:chOff x="143625" y="425427"/>
            <a:chExt cx="4334964" cy="5355705"/>
          </a:xfrm>
        </p:grpSpPr>
        <p:pic>
          <p:nvPicPr>
            <p:cNvPr id="5" name="Immagine 4" descr="Immagine che contiene testo, schermata, diagramma, design&#10;&#10;Descrizione generata automaticamente">
              <a:extLst>
                <a:ext uri="{FF2B5EF4-FFF2-40B4-BE49-F238E27FC236}">
                  <a16:creationId xmlns:a16="http://schemas.microsoft.com/office/drawing/2014/main" id="{B45719E4-AC2A-112C-2337-6FF3658C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25" y="425427"/>
              <a:ext cx="4334964" cy="5355705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FA21778B-068A-8B31-87B5-35AA6E19B45F}"/>
                </a:ext>
              </a:extLst>
            </p:cNvPr>
            <p:cNvSpPr/>
            <p:nvPr/>
          </p:nvSpPr>
          <p:spPr>
            <a:xfrm>
              <a:off x="3720179" y="4373593"/>
              <a:ext cx="463631" cy="44382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12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31CA0F-AC65-5B82-82FA-56F697552E6B}"/>
              </a:ext>
            </a:extLst>
          </p:cNvPr>
          <p:cNvSpPr txBox="1"/>
          <p:nvPr/>
        </p:nvSpPr>
        <p:spPr>
          <a:xfrm>
            <a:off x="226737" y="44927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>
                <a:solidFill>
                  <a:srgbClr val="002060"/>
                </a:solidFill>
              </a:rPr>
              <a:t>FLUSSO DEL PROCESSO:</a:t>
            </a:r>
          </a:p>
        </p:txBody>
      </p:sp>
    </p:spTree>
    <p:extLst>
      <p:ext uri="{BB962C8B-B14F-4D97-AF65-F5344CB8AC3E}">
        <p14:creationId xmlns:p14="http://schemas.microsoft.com/office/powerpoint/2010/main" val="242401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078198-D3BA-EE86-BE4D-552309FE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" y="170481"/>
            <a:ext cx="3889618" cy="3748117"/>
          </a:xfrm>
        </p:spPr>
        <p:txBody>
          <a:bodyPr anchor="b">
            <a:normAutofit/>
          </a:bodyPr>
          <a:lstStyle/>
          <a:p>
            <a:pPr algn="ctr"/>
            <a:br>
              <a:rPr lang="it-IT" sz="36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GitHub Advanced Security:</a:t>
            </a:r>
            <a:br>
              <a:rPr lang="it-IT" sz="4000">
                <a:solidFill>
                  <a:srgbClr val="FFFFFF"/>
                </a:solidFill>
              </a:rPr>
            </a:br>
            <a:br>
              <a:rPr lang="it-IT" sz="4000">
                <a:solidFill>
                  <a:srgbClr val="FFFFFF"/>
                </a:solidFill>
              </a:rPr>
            </a:br>
            <a:r>
              <a:rPr lang="it-IT" sz="4800" b="1">
                <a:solidFill>
                  <a:srgbClr val="FFFFFF"/>
                </a:solidFill>
              </a:rPr>
              <a:t>SecretScan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9F0041-70B0-FCF4-68CB-F06DB3BF0780}"/>
              </a:ext>
            </a:extLst>
          </p:cNvPr>
          <p:cNvSpPr txBox="1"/>
          <p:nvPr/>
        </p:nvSpPr>
        <p:spPr>
          <a:xfrm>
            <a:off x="4579597" y="511388"/>
            <a:ext cx="7149141" cy="13620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br>
              <a:rPr lang="it-IT" kern="0"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it-IT" sz="2000" kern="0">
                <a:ea typeface="Times New Roman" panose="02020603050405020304" pitchFamily="18" charset="0"/>
                <a:cs typeface="Arial"/>
              </a:rPr>
              <a:t>E</a:t>
            </a:r>
            <a:r>
              <a:rPr lang="it-IT" sz="2000" kern="0">
                <a:effectLst/>
                <a:ea typeface="Times New Roman" panose="02020603050405020304" pitchFamily="18" charset="0"/>
                <a:cs typeface="Arial"/>
              </a:rPr>
              <a:t>segue un'analisi </a:t>
            </a:r>
            <a:r>
              <a:rPr lang="it-IT" sz="2000" kern="0">
                <a:ea typeface="Times New Roman" panose="02020603050405020304" pitchFamily="18" charset="0"/>
                <a:cs typeface="Arial"/>
              </a:rPr>
              <a:t>completa del</a:t>
            </a:r>
            <a:r>
              <a:rPr lang="it-IT" sz="2000" kern="0">
                <a:effectLst/>
                <a:ea typeface="Times New Roman" panose="02020603050405020304" pitchFamily="18" charset="0"/>
                <a:cs typeface="Arial"/>
              </a:rPr>
              <a:t> contenuto esistente nei repository e invia notifiche di avviso se rileva segreti «</a:t>
            </a:r>
            <a:r>
              <a:rPr lang="it-IT" sz="2000" i="1" kern="0" err="1">
                <a:effectLst/>
                <a:ea typeface="Times New Roman" panose="02020603050405020304" pitchFamily="18" charset="0"/>
                <a:cs typeface="Arial"/>
              </a:rPr>
              <a:t>hardcoded</a:t>
            </a:r>
            <a:r>
              <a:rPr lang="it-IT" sz="2000" kern="0">
                <a:effectLst/>
                <a:ea typeface="Times New Roman" panose="02020603050405020304" pitchFamily="18" charset="0"/>
                <a:cs typeface="Arial"/>
              </a:rPr>
              <a:t>» o non protetti.</a:t>
            </a:r>
            <a:endParaRPr lang="it-IT" sz="2000" kern="100">
              <a:effectLst/>
              <a:ea typeface="Calibri" panose="020F0502020204030204" pitchFamily="34" charset="0"/>
              <a:cs typeface="Arial"/>
            </a:endParaRPr>
          </a:p>
        </p:txBody>
      </p: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519FDBFB-C9FE-0A30-2FB6-D759FAC98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596" y="1973873"/>
            <a:ext cx="7149141" cy="391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E329A91-3788-FC0C-A6D0-423261976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20" y="4694767"/>
            <a:ext cx="2288868" cy="128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27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078198-D3BA-EE86-BE4D-552309FE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" y="170481"/>
            <a:ext cx="3889618" cy="3748117"/>
          </a:xfrm>
        </p:spPr>
        <p:txBody>
          <a:bodyPr anchor="b">
            <a:normAutofit/>
          </a:bodyPr>
          <a:lstStyle/>
          <a:p>
            <a:pPr algn="ctr"/>
            <a:br>
              <a:rPr lang="it-IT" sz="36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GitHub Advanced Security:</a:t>
            </a:r>
            <a:br>
              <a:rPr lang="it-IT" sz="4000">
                <a:solidFill>
                  <a:srgbClr val="FFFFFF"/>
                </a:solidFill>
              </a:rPr>
            </a:br>
            <a:br>
              <a:rPr lang="it-IT" sz="4000">
                <a:solidFill>
                  <a:srgbClr val="FFFFFF"/>
                </a:solidFill>
              </a:rPr>
            </a:br>
            <a:r>
              <a:rPr lang="it-IT" sz="4800" b="1">
                <a:solidFill>
                  <a:srgbClr val="FFFFFF"/>
                </a:solidFill>
              </a:rPr>
              <a:t>Dependabot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53EF3CC0-4A0D-2D10-AB1F-5AC5229F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20"/>
          <a:stretch/>
        </p:blipFill>
        <p:spPr bwMode="auto">
          <a:xfrm>
            <a:off x="4905054" y="795636"/>
            <a:ext cx="6490246" cy="2996638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86D814-D99F-2DAF-BC80-9AE7BD1BEE9C}"/>
              </a:ext>
            </a:extLst>
          </p:cNvPr>
          <p:cNvSpPr txBox="1"/>
          <p:nvPr/>
        </p:nvSpPr>
        <p:spPr>
          <a:xfrm>
            <a:off x="4538599" y="3945955"/>
            <a:ext cx="72231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it-IT" sz="1800">
                <a:effectLst/>
                <a:ea typeface="Calibri" panose="020F0502020204030204" pitchFamily="34" charset="0"/>
              </a:rPr>
              <a:t>GitHub</a:t>
            </a:r>
            <a:r>
              <a:rPr lang="it-IT" sz="1800">
                <a:solidFill>
                  <a:srgbClr val="0070C0"/>
                </a:solidFill>
                <a:effectLst/>
                <a:ea typeface="Calibri" panose="020F0502020204030204" pitchFamily="34" charset="0"/>
              </a:rPr>
              <a:t> Advanced Security </a:t>
            </a:r>
            <a:r>
              <a:rPr lang="it-IT" sz="1800">
                <a:effectLst/>
                <a:ea typeface="Calibri" panose="020F0502020204030204" pitchFamily="34" charset="0"/>
              </a:rPr>
              <a:t>analizza tutti i rami, cercando vulnerabilità di dipendenza.</a:t>
            </a:r>
          </a:p>
          <a:p>
            <a:pPr marL="342900" indent="-342900" algn="just">
              <a:buAutoNum type="arabicPeriod"/>
            </a:pPr>
            <a:r>
              <a:rPr lang="it-IT" sz="1800">
                <a:effectLst/>
                <a:ea typeface="Calibri" panose="020F0502020204030204" pitchFamily="34" charset="0"/>
              </a:rPr>
              <a:t>Se viene rilevata una vulnerabilità, ad esempio una dipendenza da un pacchetto non sicuro deprecato, GitHub invia avvisi ai proprietari e ai gestori dell'organizzazione o del repository.</a:t>
            </a:r>
            <a:endParaRPr lang="it-IT">
              <a:ea typeface="Calibri" panose="020F0502020204030204" pitchFamily="34" charset="0"/>
            </a:endParaRPr>
          </a:p>
          <a:p>
            <a:pPr marL="800100" lvl="1" indent="-342900" algn="just">
              <a:buFont typeface="+mj-lt"/>
              <a:buAutoNum type="alphaLcPeriod"/>
            </a:pPr>
            <a:r>
              <a:rPr lang="it-IT">
                <a:ea typeface="Calibri" panose="020F0502020204030204" pitchFamily="34" charset="0"/>
              </a:rPr>
              <a:t>GitHub</a:t>
            </a:r>
            <a:r>
              <a:rPr lang="it-IT">
                <a:solidFill>
                  <a:srgbClr val="0070C0"/>
                </a:solidFill>
                <a:ea typeface="Calibri" panose="020F0502020204030204" pitchFamily="34" charset="0"/>
              </a:rPr>
              <a:t> Dependabot </a:t>
            </a:r>
            <a:r>
              <a:rPr lang="it-IT">
                <a:ea typeface="Calibri" panose="020F0502020204030204" pitchFamily="34" charset="0"/>
              </a:rPr>
              <a:t>crea un nuovo ramo nel repository</a:t>
            </a:r>
          </a:p>
          <a:p>
            <a:pPr marL="800100" lvl="1" indent="-342900" algn="just">
              <a:buFont typeface="+mj-lt"/>
              <a:buAutoNum type="alphaLcPeriod"/>
            </a:pPr>
            <a:r>
              <a:rPr lang="it-IT">
                <a:ea typeface="Calibri" panose="020F0502020204030204" pitchFamily="34" charset="0"/>
              </a:rPr>
              <a:t>A</a:t>
            </a:r>
            <a:r>
              <a:rPr lang="it-IT" sz="1800">
                <a:effectLst/>
                <a:ea typeface="Calibri" panose="020F0502020204030204" pitchFamily="34" charset="0"/>
              </a:rPr>
              <a:t>ggiorna automaticamente la dipendenza precedente a una versione sicura.</a:t>
            </a:r>
          </a:p>
          <a:p>
            <a:pPr marL="800100" lvl="1" indent="-342900" algn="just">
              <a:buFont typeface="+mj-lt"/>
              <a:buAutoNum type="alphaLcPeriod"/>
            </a:pPr>
            <a:r>
              <a:rPr lang="it-IT" sz="1800">
                <a:effectLst/>
                <a:ea typeface="Calibri" panose="020F0502020204030204" pitchFamily="34" charset="0"/>
              </a:rPr>
              <a:t>Crea una richiesta pull con la dipendenza aggiornata.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F3E4F5-F5A6-2E0C-4AAB-7EF0F948B3E5}"/>
              </a:ext>
            </a:extLst>
          </p:cNvPr>
          <p:cNvSpPr txBox="1"/>
          <p:nvPr/>
        </p:nvSpPr>
        <p:spPr>
          <a:xfrm>
            <a:off x="4446172" y="326722"/>
            <a:ext cx="76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2060"/>
                </a:solidFill>
              </a:rPr>
              <a:t>AGGIORNAMENTO DEGLI STRUMENTI UTILIZZATI E LE RELATIVE DIPENDENZE: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EC2DBC8-1F64-89DA-3401-AEF7A308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20" y="4694767"/>
            <a:ext cx="2288868" cy="128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325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1F84321-6EEC-5E39-8F4F-E3A8FB130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7" y="865203"/>
            <a:ext cx="6434051" cy="312281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367A9939-D903-24FE-792C-F459FAA82F84}"/>
              </a:ext>
            </a:extLst>
          </p:cNvPr>
          <p:cNvGrpSpPr/>
          <p:nvPr/>
        </p:nvGrpSpPr>
        <p:grpSpPr>
          <a:xfrm>
            <a:off x="6823518" y="2939775"/>
            <a:ext cx="5290137" cy="1048243"/>
            <a:chOff x="1932981" y="1266460"/>
            <a:chExt cx="5290137" cy="1048243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2FBC0BF4-9DC3-9E7C-F09E-8D6009BCE90A}"/>
                </a:ext>
              </a:extLst>
            </p:cNvPr>
            <p:cNvSpPr/>
            <p:nvPr/>
          </p:nvSpPr>
          <p:spPr>
            <a:xfrm>
              <a:off x="2302454" y="1266460"/>
              <a:ext cx="4920664" cy="104824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just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Le richieste pull attivano compilazioni di integrazione continua (CI) e test automatizzati tramite </a:t>
              </a:r>
              <a:r>
                <a:rPr lang="it-IT" b="1" kern="100">
                  <a:solidFill>
                    <a:srgbClr val="0070C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GitHub Actions</a:t>
              </a: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</a:p>
            <a:p>
              <a:pPr algn="ctr"/>
              <a:endParaRPr lang="it-IT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80C73734-9E40-78B6-9F5C-FA54373C71BD}"/>
                </a:ext>
              </a:extLst>
            </p:cNvPr>
            <p:cNvSpPr/>
            <p:nvPr/>
          </p:nvSpPr>
          <p:spPr>
            <a:xfrm>
              <a:off x="1932981" y="1562128"/>
              <a:ext cx="485493" cy="45690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5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3126ECB-6C9D-C5F5-3E58-954A843FC1CA}"/>
              </a:ext>
            </a:extLst>
          </p:cNvPr>
          <p:cNvGrpSpPr/>
          <p:nvPr/>
        </p:nvGrpSpPr>
        <p:grpSpPr>
          <a:xfrm>
            <a:off x="78345" y="4442864"/>
            <a:ext cx="5517364" cy="1048243"/>
            <a:chOff x="1972037" y="1266460"/>
            <a:chExt cx="4829093" cy="1048243"/>
          </a:xfrm>
        </p:grpSpPr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F0E89FCE-90B0-7686-EDE1-49CA57DAE5C0}"/>
                </a:ext>
              </a:extLst>
            </p:cNvPr>
            <p:cNvSpPr/>
            <p:nvPr/>
          </p:nvSpPr>
          <p:spPr>
            <a:xfrm>
              <a:off x="2302454" y="1266460"/>
              <a:ext cx="4498676" cy="104824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just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Il flusso di lavoro di compilazione CI tramite GitHub Actions genera un'immagine del contenitore Docker archiviata in </a:t>
              </a:r>
              <a:r>
                <a:rPr lang="it-IT" sz="1800" b="1" kern="100">
                  <a:solidFill>
                    <a:srgbClr val="0070C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Azure Service App</a:t>
              </a: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</a:p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3EF62E7B-F87B-31CB-2F9C-69AF0DF0AA68}"/>
                </a:ext>
              </a:extLst>
            </p:cNvPr>
            <p:cNvSpPr/>
            <p:nvPr/>
          </p:nvSpPr>
          <p:spPr>
            <a:xfrm>
              <a:off x="1972037" y="1562128"/>
              <a:ext cx="428571" cy="45690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6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2220F08B-5F68-B60E-A03C-1671601FB592}"/>
              </a:ext>
            </a:extLst>
          </p:cNvPr>
          <p:cNvGrpSpPr/>
          <p:nvPr/>
        </p:nvGrpSpPr>
        <p:grpSpPr>
          <a:xfrm>
            <a:off x="5679017" y="4442864"/>
            <a:ext cx="6434638" cy="1328208"/>
            <a:chOff x="1972037" y="1266460"/>
            <a:chExt cx="5631940" cy="1328208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6F18989A-BD80-F177-5DE0-588DB94BB58D}"/>
                </a:ext>
              </a:extLst>
            </p:cNvPr>
            <p:cNvSpPr/>
            <p:nvPr/>
          </p:nvSpPr>
          <p:spPr>
            <a:xfrm>
              <a:off x="2302454" y="1266460"/>
              <a:ext cx="5301523" cy="13282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just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È possibile introdurre </a:t>
              </a:r>
              <a:r>
                <a:rPr lang="it-IT" sz="1800" b="1" kern="100">
                  <a:solidFill>
                    <a:srgbClr val="0070C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approvazioni manuali </a:t>
              </a: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per le distribuzioni in ambienti specifici, ad esempio la produzione, come parte del flusso di lavoro di recapito continuo (CD) in GitHub Actions.</a:t>
              </a:r>
            </a:p>
            <a:p>
              <a:pPr algn="ctr"/>
              <a:endParaRPr lang="it-IT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2F8FAC51-6637-A1BE-136E-8D181953FD7B}"/>
                </a:ext>
              </a:extLst>
            </p:cNvPr>
            <p:cNvSpPr/>
            <p:nvPr/>
          </p:nvSpPr>
          <p:spPr>
            <a:xfrm>
              <a:off x="1972037" y="1562128"/>
              <a:ext cx="428571" cy="45690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7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79E140-C717-8452-B106-CB4AD4DFEC11}"/>
              </a:ext>
            </a:extLst>
          </p:cNvPr>
          <p:cNvSpPr txBox="1"/>
          <p:nvPr/>
        </p:nvSpPr>
        <p:spPr>
          <a:xfrm>
            <a:off x="226737" y="44927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>
                <a:solidFill>
                  <a:srgbClr val="002060"/>
                </a:solidFill>
              </a:rPr>
              <a:t>FLUSSO DEL PROCESSO:</a:t>
            </a:r>
          </a:p>
        </p:txBody>
      </p:sp>
    </p:spTree>
    <p:extLst>
      <p:ext uri="{BB962C8B-B14F-4D97-AF65-F5344CB8AC3E}">
        <p14:creationId xmlns:p14="http://schemas.microsoft.com/office/powerpoint/2010/main" val="334909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078198-D3BA-EE86-BE4D-552309FE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" y="170481"/>
            <a:ext cx="3889618" cy="3748117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it-IT" sz="36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GitHub Advanced Security: </a:t>
            </a:r>
            <a:r>
              <a:rPr lang="it-IT" sz="4000" i="1">
                <a:solidFill>
                  <a:srgbClr val="FFFFFF"/>
                </a:solidFill>
              </a:rPr>
              <a:t>integrazione in pipeline CI/CD</a:t>
            </a:r>
            <a:br>
              <a:rPr lang="it-IT" sz="4000" i="1">
                <a:solidFill>
                  <a:srgbClr val="FFFFFF"/>
                </a:solidFill>
              </a:rPr>
            </a:br>
            <a:br>
              <a:rPr lang="it-IT" sz="4000">
                <a:solidFill>
                  <a:srgbClr val="FFFFFF"/>
                </a:solidFill>
              </a:rPr>
            </a:br>
            <a:r>
              <a:rPr lang="it-IT" sz="4800" b="1">
                <a:solidFill>
                  <a:srgbClr val="FFFFFF"/>
                </a:solidFill>
              </a:rPr>
              <a:t>Code Scanning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CA7B73A6-B970-5989-4945-A9967BE1AB37}"/>
              </a:ext>
            </a:extLst>
          </p:cNvPr>
          <p:cNvGrpSpPr/>
          <p:nvPr/>
        </p:nvGrpSpPr>
        <p:grpSpPr>
          <a:xfrm>
            <a:off x="4905054" y="142554"/>
            <a:ext cx="6113145" cy="3743948"/>
            <a:chOff x="4905054" y="319177"/>
            <a:chExt cx="6113145" cy="3743948"/>
          </a:xfrm>
        </p:grpSpPr>
        <p:pic>
          <p:nvPicPr>
            <p:cNvPr id="3" name="Immagine 2" descr="Immagine che contiene testo, schermata, diagramma, design&#10;&#10;Descrizione generata automaticamente">
              <a:extLst>
                <a:ext uri="{FF2B5EF4-FFF2-40B4-BE49-F238E27FC236}">
                  <a16:creationId xmlns:a16="http://schemas.microsoft.com/office/drawing/2014/main" id="{66F7FCB2-2921-6603-C0E0-E2D4C872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054" y="319177"/>
              <a:ext cx="6113145" cy="3743948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</p:pic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0CFDA914-DCBD-B33E-EC1A-40E17E15F37B}"/>
                </a:ext>
              </a:extLst>
            </p:cNvPr>
            <p:cNvSpPr/>
            <p:nvPr/>
          </p:nvSpPr>
          <p:spPr>
            <a:xfrm>
              <a:off x="8497018" y="336878"/>
              <a:ext cx="1751162" cy="17076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77278484-5C57-42CC-0F97-6D0F044CD853}"/>
              </a:ext>
            </a:extLst>
          </p:cNvPr>
          <p:cNvCxnSpPr>
            <a:cxnSpLocks/>
          </p:cNvCxnSpPr>
          <p:nvPr/>
        </p:nvCxnSpPr>
        <p:spPr>
          <a:xfrm flipV="1">
            <a:off x="4584940" y="324072"/>
            <a:ext cx="4150241" cy="4031944"/>
          </a:xfrm>
          <a:prstGeom prst="bentConnector3">
            <a:avLst>
              <a:gd name="adj1" fmla="val 73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B2C419A-786C-0BA7-9D60-1D7F5CDC80DD}"/>
              </a:ext>
            </a:extLst>
          </p:cNvPr>
          <p:cNvSpPr txBox="1"/>
          <p:nvPr/>
        </p:nvSpPr>
        <p:spPr>
          <a:xfrm>
            <a:off x="4331780" y="4510798"/>
            <a:ext cx="7563210" cy="185736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it-IT" sz="1800" kern="1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L'</a:t>
            </a:r>
            <a:r>
              <a:rPr lang="it-IT" sz="1800" b="1" kern="100">
                <a:solidFill>
                  <a:srgbClr val="0070C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integrazione continua (CI) </a:t>
            </a:r>
            <a:r>
              <a:rPr lang="it-IT" sz="1800" kern="1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viene attivata quando viene creata una nuova richiesta pull oppure il codice viene unito in un ramo di rilascio.</a:t>
            </a:r>
            <a:endParaRPr lang="it-IT" sz="1600" kern="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it-IT" sz="1800" kern="1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Durante lo sviluppo di nuove funzionalità, se vi è una richiesta aperta destinata al ramo di funzionalità o di rilascio, attiva la compilazione, l'esecuzione di test, l'</a:t>
            </a:r>
            <a:r>
              <a:rPr lang="it-IT" sz="1800" b="1" kern="100">
                <a:solidFill>
                  <a:srgbClr val="0070C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analisi della qualità del codice </a:t>
            </a:r>
            <a:r>
              <a:rPr lang="it-IT" sz="1800" kern="1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 la </a:t>
            </a:r>
            <a:r>
              <a:rPr lang="it-IT" sz="1800" b="1" kern="100">
                <a:solidFill>
                  <a:srgbClr val="0070C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ricerca di vulnerabilità</a:t>
            </a:r>
            <a:r>
              <a:rPr lang="it-IT" b="1" kern="100">
                <a:solidFill>
                  <a:srgbClr val="0070C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it-IT" sz="1600" kern="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68C4CCF-7474-7D5C-2FB3-1270C4F19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20" y="4694767"/>
            <a:ext cx="2288868" cy="128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6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OBBIETTIVO PRINCIPALE</a:t>
            </a:r>
            <a:endParaRPr lang="it-IT" sz="4000">
              <a:solidFill>
                <a:srgbClr val="FFFFFF"/>
              </a:solidFill>
              <a:latin typeface="+mn-lt"/>
              <a:cs typeface="Calibri" panose="020F0502020204030204"/>
            </a:endParaRPr>
          </a:p>
        </p:txBody>
      </p:sp>
      <p:pic>
        <p:nvPicPr>
          <p:cNvPr id="4" name="Immagine 4" descr="Immagine che contiene testo, schermata, Sistema operativo&#10;&#10;Descrizione generata automaticamente">
            <a:extLst>
              <a:ext uri="{FF2B5EF4-FFF2-40B4-BE49-F238E27FC236}">
                <a16:creationId xmlns:a16="http://schemas.microsoft.com/office/drawing/2014/main" id="{DE4D0541-927D-DFF3-26EB-6C47F2B3D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99" y="2275019"/>
            <a:ext cx="5891281" cy="3959482"/>
          </a:xfrm>
          <a:prstGeom prst="rect">
            <a:avLst/>
          </a:prstGeom>
        </p:spPr>
      </p:pic>
      <p:graphicFrame>
        <p:nvGraphicFramePr>
          <p:cNvPr id="53" name="CasellaDiTesto 6">
            <a:extLst>
              <a:ext uri="{FF2B5EF4-FFF2-40B4-BE49-F238E27FC236}">
                <a16:creationId xmlns:a16="http://schemas.microsoft.com/office/drawing/2014/main" id="{09AC761E-4B6C-54AB-D894-D2C60899CA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0905176"/>
              </p:ext>
            </p:extLst>
          </p:nvPr>
        </p:nvGraphicFramePr>
        <p:xfrm>
          <a:off x="6324103" y="2774130"/>
          <a:ext cx="5672732" cy="296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7735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078198-D3BA-EE86-BE4D-552309FE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" y="170481"/>
            <a:ext cx="3889618" cy="3748117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it-IT" sz="36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GitHub Advanced Security: </a:t>
            </a:r>
            <a:r>
              <a:rPr lang="it-IT" sz="4000" i="1">
                <a:solidFill>
                  <a:srgbClr val="FFFFFF"/>
                </a:solidFill>
              </a:rPr>
              <a:t>integrazione in pipeline CI/CD</a:t>
            </a:r>
            <a:br>
              <a:rPr lang="it-IT" sz="4000" i="1">
                <a:solidFill>
                  <a:srgbClr val="FFFFFF"/>
                </a:solidFill>
              </a:rPr>
            </a:br>
            <a:br>
              <a:rPr lang="it-IT" sz="4000">
                <a:solidFill>
                  <a:srgbClr val="FFFFFF"/>
                </a:solidFill>
              </a:rPr>
            </a:br>
            <a:r>
              <a:rPr lang="it-IT" sz="4800" b="1">
                <a:solidFill>
                  <a:srgbClr val="FFFFFF"/>
                </a:solidFill>
              </a:rPr>
              <a:t>Code Scanning</a:t>
            </a:r>
          </a:p>
        </p:txBody>
      </p:sp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1FB7DDE-CEC9-7F84-DAB5-052ED47038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4"/>
          <a:stretch/>
        </p:blipFill>
        <p:spPr bwMode="auto">
          <a:xfrm>
            <a:off x="4418259" y="2122098"/>
            <a:ext cx="7471818" cy="3787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0F2B8E-590F-1E44-1A96-E7C330891B86}"/>
              </a:ext>
            </a:extLst>
          </p:cNvPr>
          <p:cNvSpPr txBox="1"/>
          <p:nvPr/>
        </p:nvSpPr>
        <p:spPr>
          <a:xfrm>
            <a:off x="4574975" y="737884"/>
            <a:ext cx="680311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it-IT" sz="1800" kern="0">
                <a:ea typeface="Times New Roman" panose="02020603050405020304" pitchFamily="18" charset="0"/>
                <a:cs typeface="Arial"/>
              </a:rPr>
              <a:t>E</a:t>
            </a:r>
            <a:r>
              <a:rPr lang="it-IT" sz="1800" kern="0">
                <a:effectLst/>
                <a:ea typeface="Times New Roman" panose="02020603050405020304" pitchFamily="18" charset="0"/>
                <a:cs typeface="Arial"/>
              </a:rPr>
              <a:t>segue un'analisi </a:t>
            </a:r>
            <a:r>
              <a:rPr lang="it-IT" kern="0">
                <a:ea typeface="Times New Roman" panose="02020603050405020304" pitchFamily="18" charset="0"/>
                <a:cs typeface="Arial"/>
              </a:rPr>
              <a:t>statica del</a:t>
            </a:r>
            <a:r>
              <a:rPr lang="it-IT" sz="1800" kern="0">
                <a:effectLst/>
                <a:ea typeface="Times New Roman" panose="02020603050405020304" pitchFamily="18" charset="0"/>
                <a:cs typeface="Arial"/>
              </a:rPr>
              <a:t> contenuto esistente nei repository e invia notifiche di avviso se rileva vulnerabilità nel codice.</a:t>
            </a:r>
            <a:endParaRPr lang="it-IT"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2D5A98F-7A1F-F81A-B168-3FFDAE05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20" y="4694767"/>
            <a:ext cx="2288868" cy="128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31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19B05E33-985D-55E9-1C5D-67218FC3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10" y="1039161"/>
            <a:ext cx="3907875" cy="477967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19C5D418-481F-F14E-58BE-2C7D6AE834A1}"/>
              </a:ext>
            </a:extLst>
          </p:cNvPr>
          <p:cNvGrpSpPr/>
          <p:nvPr/>
        </p:nvGrpSpPr>
        <p:grpSpPr>
          <a:xfrm>
            <a:off x="4632819" y="873365"/>
            <a:ext cx="7196708" cy="1104503"/>
            <a:chOff x="1972037" y="1266460"/>
            <a:chExt cx="6298945" cy="1104503"/>
          </a:xfrm>
        </p:grpSpPr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1F4441F4-88DE-D533-8E76-3912B95208EE}"/>
                </a:ext>
              </a:extLst>
            </p:cNvPr>
            <p:cNvSpPr/>
            <p:nvPr/>
          </p:nvSpPr>
          <p:spPr>
            <a:xfrm>
              <a:off x="2302453" y="1266460"/>
              <a:ext cx="5968529" cy="1104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just">
                <a:lnSpc>
                  <a:spcPct val="107000"/>
                </a:lnSpc>
              </a:pPr>
              <a:r>
                <a:rPr lang="it-IT" b="1" kern="100">
                  <a:solidFill>
                    <a:srgbClr val="0070C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Microsoft Defender </a:t>
              </a:r>
              <a:r>
                <a:rPr lang="it-IT" kern="100">
                  <a:solidFill>
                    <a:schemeClr val="tx1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viene usato per analizzare Azure Service App:</a:t>
              </a:r>
            </a:p>
            <a:p>
              <a:pPr lvl="0" algn="just">
                <a:lnSpc>
                  <a:spcPct val="107000"/>
                </a:lnSpc>
              </a:pPr>
              <a:r>
                <a:rPr lang="it-IT" kern="100">
                  <a:solidFill>
                    <a:schemeClr val="tx1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Analizza l'immagine del contenitore per le vulnerabilità di sicurezza note, al caricamento in Azure Service App.</a:t>
              </a:r>
            </a:p>
            <a:p>
              <a:pPr algn="ctr"/>
              <a:endParaRPr lang="it-IT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3A13C1D2-4C59-2EAF-C51A-5A735DC1641F}"/>
                </a:ext>
              </a:extLst>
            </p:cNvPr>
            <p:cNvSpPr/>
            <p:nvPr/>
          </p:nvSpPr>
          <p:spPr>
            <a:xfrm>
              <a:off x="1972037" y="1590258"/>
              <a:ext cx="428571" cy="45690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8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EEF1AFDE-2989-EA7F-B7A0-F853AEC87447}"/>
              </a:ext>
            </a:extLst>
          </p:cNvPr>
          <p:cNvGrpSpPr/>
          <p:nvPr/>
        </p:nvGrpSpPr>
        <p:grpSpPr>
          <a:xfrm>
            <a:off x="4612281" y="2156442"/>
            <a:ext cx="7196708" cy="1673743"/>
            <a:chOff x="1972037" y="1266460"/>
            <a:chExt cx="6298945" cy="1104503"/>
          </a:xfrm>
        </p:grpSpPr>
        <p:sp>
          <p:nvSpPr>
            <p:cNvPr id="37" name="Rettangolo con angoli arrotondati 36">
              <a:extLst>
                <a:ext uri="{FF2B5EF4-FFF2-40B4-BE49-F238E27FC236}">
                  <a16:creationId xmlns:a16="http://schemas.microsoft.com/office/drawing/2014/main" id="{E1276591-0F39-F5BC-B7CB-9B64EF09199F}"/>
                </a:ext>
              </a:extLst>
            </p:cNvPr>
            <p:cNvSpPr/>
            <p:nvPr/>
          </p:nvSpPr>
          <p:spPr>
            <a:xfrm>
              <a:off x="2302453" y="1266460"/>
              <a:ext cx="5968529" cy="1104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just">
                <a:lnSpc>
                  <a:spcPct val="107000"/>
                </a:lnSpc>
              </a:pPr>
              <a:r>
                <a:rPr lang="it-IT" b="1" kern="100">
                  <a:solidFill>
                    <a:srgbClr val="0070C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Azure Monitor</a:t>
              </a:r>
              <a:r>
                <a:rPr lang="it-IT" kern="100">
                  <a:solidFill>
                    <a:schemeClr val="tx1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, utilizzato per:</a:t>
              </a:r>
            </a:p>
            <a:p>
              <a:pPr marL="285750" indent="-285750" algn="just">
                <a:lnSpc>
                  <a:spcPct val="107000"/>
                </a:lnSpc>
                <a:buFont typeface="+mj-lt"/>
                <a:buAutoNum type="alphaLcPeriod"/>
              </a:pPr>
              <a:r>
                <a:rPr lang="it-IT" kern="100">
                  <a:solidFill>
                    <a:schemeClr val="tx1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Informazioni dettagliate sui contenitori recuperando le </a:t>
              </a:r>
              <a:r>
                <a:rPr lang="it-IT" b="1" kern="100">
                  <a:solidFill>
                    <a:srgbClr val="0070C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metriche delle prestazioni</a:t>
              </a:r>
              <a:r>
                <a:rPr lang="it-IT" kern="100">
                  <a:solidFill>
                    <a:schemeClr val="tx1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</a:p>
            <a:p>
              <a:pPr marL="285750" indent="-285750" algn="just">
                <a:lnSpc>
                  <a:spcPct val="107000"/>
                </a:lnSpc>
                <a:spcAft>
                  <a:spcPts val="800"/>
                </a:spcAft>
                <a:buFont typeface="+mj-lt"/>
                <a:buAutoNum type="alphaLcPeriod"/>
              </a:pPr>
              <a:r>
                <a:rPr lang="it-IT" kern="100">
                  <a:solidFill>
                    <a:schemeClr val="tx1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I log di diagnostica e dell'applicazione vengono estratti in un'area di lavoro di </a:t>
              </a:r>
              <a:r>
                <a:rPr lang="it-IT" b="1" kern="100">
                  <a:solidFill>
                    <a:srgbClr val="0070C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Azure Log Analytics </a:t>
              </a:r>
              <a:r>
                <a:rPr lang="it-IT" kern="100">
                  <a:solidFill>
                    <a:schemeClr val="tx1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per eseguire </a:t>
              </a:r>
              <a:r>
                <a:rPr lang="it-IT" b="1" kern="100">
                  <a:solidFill>
                    <a:srgbClr val="0070C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query di log</a:t>
              </a:r>
              <a:r>
                <a:rPr lang="it-IT" kern="100"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</a:p>
            <a:p>
              <a:pPr algn="ctr"/>
              <a:endParaRPr lang="it-IT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6F900977-2056-0BED-CA99-5E638AF413D8}"/>
                </a:ext>
              </a:extLst>
            </p:cNvPr>
            <p:cNvSpPr/>
            <p:nvPr/>
          </p:nvSpPr>
          <p:spPr>
            <a:xfrm>
              <a:off x="1972037" y="1694628"/>
              <a:ext cx="428571" cy="30151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9</a:t>
              </a: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2C9DF651-5205-CF04-9CBC-E57ACA8714EB}"/>
              </a:ext>
            </a:extLst>
          </p:cNvPr>
          <p:cNvGrpSpPr/>
          <p:nvPr/>
        </p:nvGrpSpPr>
        <p:grpSpPr>
          <a:xfrm>
            <a:off x="4612281" y="4008759"/>
            <a:ext cx="7196709" cy="840598"/>
            <a:chOff x="1972036" y="1266461"/>
            <a:chExt cx="6298946" cy="840598"/>
          </a:xfrm>
        </p:grpSpPr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94719BB2-8947-C061-0328-5CD2F650577A}"/>
                </a:ext>
              </a:extLst>
            </p:cNvPr>
            <p:cNvSpPr/>
            <p:nvPr/>
          </p:nvSpPr>
          <p:spPr>
            <a:xfrm>
              <a:off x="2302453" y="1266461"/>
              <a:ext cx="5968529" cy="8405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just">
                <a:lnSpc>
                  <a:spcPct val="107000"/>
                </a:lnSpc>
              </a:pPr>
              <a:r>
                <a:rPr lang="it-IT" b="1" kern="100">
                  <a:solidFill>
                    <a:srgbClr val="0070C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Application Insight</a:t>
              </a:r>
              <a:r>
                <a:rPr lang="it-IT" sz="1800" kern="0">
                  <a:solidFill>
                    <a:schemeClr val="tx1"/>
                  </a:solidFill>
                  <a:effectLst/>
                  <a:ea typeface="Times New Roman" panose="02020603050405020304" pitchFamily="18" charset="0"/>
                </a:rPr>
                <a:t>: servizio di gestione delle prestazioni che consente di monitorare un'applicazione Web live.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1" name="Ovale 40">
              <a:extLst>
                <a:ext uri="{FF2B5EF4-FFF2-40B4-BE49-F238E27FC236}">
                  <a16:creationId xmlns:a16="http://schemas.microsoft.com/office/drawing/2014/main" id="{935507A3-2FD1-6E53-F264-4A52FF497ABC}"/>
                </a:ext>
              </a:extLst>
            </p:cNvPr>
            <p:cNvSpPr/>
            <p:nvPr/>
          </p:nvSpPr>
          <p:spPr>
            <a:xfrm>
              <a:off x="1972036" y="1448568"/>
              <a:ext cx="428571" cy="45690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10</a:t>
              </a: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A7D64BEA-FE17-110D-4A68-8F16BAC114A0}"/>
              </a:ext>
            </a:extLst>
          </p:cNvPr>
          <p:cNvGrpSpPr/>
          <p:nvPr/>
        </p:nvGrpSpPr>
        <p:grpSpPr>
          <a:xfrm>
            <a:off x="4632819" y="5097693"/>
            <a:ext cx="7176171" cy="845537"/>
            <a:chOff x="2088167" y="1637881"/>
            <a:chExt cx="6280970" cy="845537"/>
          </a:xfrm>
        </p:grpSpPr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60FB59F2-912F-C3FC-4BDD-E0CE9954FBE1}"/>
                </a:ext>
              </a:extLst>
            </p:cNvPr>
            <p:cNvSpPr/>
            <p:nvPr/>
          </p:nvSpPr>
          <p:spPr>
            <a:xfrm>
              <a:off x="2400608" y="1637881"/>
              <a:ext cx="5968529" cy="84553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just">
                <a:lnSpc>
                  <a:spcPct val="107000"/>
                </a:lnSpc>
                <a:spcAft>
                  <a:spcPts val="800"/>
                </a:spcAft>
              </a:pPr>
              <a:r>
                <a:rPr lang="it-IT" b="1" kern="100">
                  <a:solidFill>
                    <a:srgbClr val="0070C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Open Web Application Security Project (OWASP ZAP) </a:t>
              </a: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è uno strumento open-source utilizzato per eseguire </a:t>
              </a:r>
              <a:r>
                <a:rPr lang="it-IT" b="1" kern="100">
                  <a:solidFill>
                    <a:srgbClr val="0070C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test di penetrazione</a:t>
              </a:r>
              <a:r>
                <a:rPr lang="it-IT" sz="1800" kern="10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</a:p>
            <a:p>
              <a:pPr algn="ctr"/>
              <a:endParaRPr lang="it-IT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3C2C0E43-699A-7A7B-E23F-F6B24BE0ECF8}"/>
                </a:ext>
              </a:extLst>
            </p:cNvPr>
            <p:cNvSpPr/>
            <p:nvPr/>
          </p:nvSpPr>
          <p:spPr>
            <a:xfrm>
              <a:off x="2088167" y="1855223"/>
              <a:ext cx="428571" cy="47492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/>
                <a:t>11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24137C-F807-5CE9-A0CD-EBB0222E9156}"/>
              </a:ext>
            </a:extLst>
          </p:cNvPr>
          <p:cNvSpPr txBox="1"/>
          <p:nvPr/>
        </p:nvSpPr>
        <p:spPr>
          <a:xfrm>
            <a:off x="226737" y="44927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>
                <a:solidFill>
                  <a:srgbClr val="002060"/>
                </a:solidFill>
              </a:rPr>
              <a:t>FLUSSO DEL PROCESSO:</a:t>
            </a:r>
          </a:p>
        </p:txBody>
      </p:sp>
    </p:spTree>
    <p:extLst>
      <p:ext uri="{BB962C8B-B14F-4D97-AF65-F5344CB8AC3E}">
        <p14:creationId xmlns:p14="http://schemas.microsoft.com/office/powerpoint/2010/main" val="4057934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078198-D3BA-EE86-BE4D-552309FE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10" y="258949"/>
            <a:ext cx="3659796" cy="4069729"/>
          </a:xfrm>
        </p:spPr>
        <p:txBody>
          <a:bodyPr anchor="b">
            <a:normAutofit/>
          </a:bodyPr>
          <a:lstStyle/>
          <a:p>
            <a:pPr algn="ctr"/>
            <a:br>
              <a:rPr lang="it-IT" sz="3600">
                <a:solidFill>
                  <a:srgbClr val="FFFFFF"/>
                </a:solidFill>
              </a:rPr>
            </a:br>
            <a:r>
              <a:rPr lang="it-IT" sz="3600">
                <a:solidFill>
                  <a:srgbClr val="FFFFFF"/>
                </a:solidFill>
              </a:rPr>
              <a:t>Monitoraggio</a:t>
            </a:r>
            <a:r>
              <a:rPr lang="it-IT" sz="4000">
                <a:solidFill>
                  <a:srgbClr val="FFFFFF"/>
                </a:solidFill>
              </a:rPr>
              <a:t> </a:t>
            </a:r>
            <a:r>
              <a:rPr lang="it-IT" sz="3600">
                <a:solidFill>
                  <a:srgbClr val="FFFFFF"/>
                </a:solidFill>
              </a:rPr>
              <a:t>della</a:t>
            </a:r>
            <a:r>
              <a:rPr lang="it-IT" sz="4000">
                <a:solidFill>
                  <a:srgbClr val="FFFFFF"/>
                </a:solidFill>
              </a:rPr>
              <a:t> </a:t>
            </a:r>
            <a:r>
              <a:rPr lang="it-IT" sz="3600">
                <a:solidFill>
                  <a:srgbClr val="FFFFFF"/>
                </a:solidFill>
              </a:rPr>
              <a:t>sicurezza</a:t>
            </a:r>
            <a:r>
              <a:rPr lang="it-IT" sz="4000">
                <a:solidFill>
                  <a:srgbClr val="FFFFFF"/>
                </a:solidFill>
              </a:rPr>
              <a:t>:</a:t>
            </a:r>
            <a:br>
              <a:rPr lang="it-IT" sz="4000">
                <a:solidFill>
                  <a:srgbClr val="FFFFFF"/>
                </a:solidFill>
              </a:rPr>
            </a:br>
            <a:br>
              <a:rPr lang="it-IT" sz="4000">
                <a:solidFill>
                  <a:srgbClr val="FFFFFF"/>
                </a:solidFill>
              </a:rPr>
            </a:br>
            <a:r>
              <a:rPr lang="it-IT" b="1">
                <a:solidFill>
                  <a:srgbClr val="FFFFFF"/>
                </a:solidFill>
              </a:rPr>
              <a:t>Microsoft Defender </a:t>
            </a:r>
            <a:endParaRPr lang="it-IT" sz="4900" b="1">
              <a:solidFill>
                <a:srgbClr val="FFFFFF"/>
              </a:solidFill>
            </a:endParaRPr>
          </a:p>
        </p:txBody>
      </p:sp>
      <p:pic>
        <p:nvPicPr>
          <p:cNvPr id="3" name="Immagine 2" descr="Immagine che contiene schermata, testo, software, Software multimediale&#10;&#10;Descrizione generata automaticamente">
            <a:extLst>
              <a:ext uri="{FF2B5EF4-FFF2-40B4-BE49-F238E27FC236}">
                <a16:creationId xmlns:a16="http://schemas.microsoft.com/office/drawing/2014/main" id="{25A01D96-301A-F62E-3F60-898A7D050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1"/>
          <a:stretch/>
        </p:blipFill>
        <p:spPr bwMode="auto">
          <a:xfrm>
            <a:off x="4089983" y="932865"/>
            <a:ext cx="8004832" cy="27218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B57803-E96D-3044-E508-5C4496EFCA60}"/>
              </a:ext>
            </a:extLst>
          </p:cNvPr>
          <p:cNvSpPr txBox="1"/>
          <p:nvPr/>
        </p:nvSpPr>
        <p:spPr>
          <a:xfrm>
            <a:off x="4110969" y="4082643"/>
            <a:ext cx="80048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kern="0"/>
              <a:t>Monitora le risorse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kern="0"/>
              <a:t>Fornisce raccomandazioni per correggere vulnerabilità complesse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kern="0"/>
              <a:t>Fornisce correzioni rapide per le vulnerabilità più semplici da risolvere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kern="0"/>
              <a:t>Valuta l’integrità delle risorse analizzate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6A4BAFF-7995-8DBB-513B-E18ABCA84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4550" y="4758777"/>
            <a:ext cx="1294610" cy="12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8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078198-D3BA-EE86-BE4D-552309FE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" y="170481"/>
            <a:ext cx="3889618" cy="3748117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it-IT" sz="36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Monitoraggio dei log:</a:t>
            </a:r>
            <a:br>
              <a:rPr lang="it-IT" sz="4000">
                <a:solidFill>
                  <a:srgbClr val="FFFFFF"/>
                </a:solidFill>
              </a:rPr>
            </a:br>
            <a:br>
              <a:rPr lang="it-IT" sz="4000">
                <a:solidFill>
                  <a:srgbClr val="FFFFFF"/>
                </a:solidFill>
              </a:rPr>
            </a:br>
            <a:r>
              <a:rPr lang="it-IT" sz="4800" b="1">
                <a:solidFill>
                  <a:srgbClr val="FFFFFF"/>
                </a:solidFill>
              </a:rPr>
              <a:t>Azure monitor </a:t>
            </a:r>
            <a:br>
              <a:rPr lang="it-IT" sz="4800" b="1">
                <a:solidFill>
                  <a:srgbClr val="FFFFFF"/>
                </a:solidFill>
              </a:rPr>
            </a:br>
            <a:r>
              <a:rPr lang="it-IT" sz="4800" b="1">
                <a:solidFill>
                  <a:srgbClr val="FFFFFF"/>
                </a:solidFill>
              </a:rPr>
              <a:t>+ </a:t>
            </a:r>
            <a:br>
              <a:rPr lang="it-IT" sz="4800" b="1">
                <a:solidFill>
                  <a:srgbClr val="FFFFFF"/>
                </a:solidFill>
              </a:rPr>
            </a:br>
            <a:r>
              <a:rPr lang="it-IT" sz="4800" b="1">
                <a:solidFill>
                  <a:srgbClr val="FFFFFF"/>
                </a:solidFill>
              </a:rPr>
              <a:t>Log Analytics</a:t>
            </a:r>
          </a:p>
        </p:txBody>
      </p:sp>
      <p:pic>
        <p:nvPicPr>
          <p:cNvPr id="3" name="Immagine 2" descr="Immagine che contiene schermata, software, Software multimediale, testo&#10;&#10;Descrizione generata automaticamente">
            <a:extLst>
              <a:ext uri="{FF2B5EF4-FFF2-40B4-BE49-F238E27FC236}">
                <a16:creationId xmlns:a16="http://schemas.microsoft.com/office/drawing/2014/main" id="{43AA7D6B-3420-4CB2-9002-4414591C5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172" y="3538832"/>
            <a:ext cx="7262423" cy="319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AA7E46F8-2927-B559-3AFC-01367222FE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173" y="170481"/>
            <a:ext cx="7262423" cy="323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C2F2DE8-DECB-227A-44FF-E74C1C392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8406" y="4720768"/>
            <a:ext cx="1227145" cy="122714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5BFD5C1-33F4-7DB7-9A41-70250E025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222" y="4832534"/>
            <a:ext cx="1211890" cy="12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6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078198-D3BA-EE86-BE4D-552309FE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" y="198409"/>
            <a:ext cx="3889618" cy="3720190"/>
          </a:xfrm>
        </p:spPr>
        <p:txBody>
          <a:bodyPr anchor="b">
            <a:normAutofit/>
          </a:bodyPr>
          <a:lstStyle/>
          <a:p>
            <a:pPr algn="ctr"/>
            <a:br>
              <a:rPr lang="it-IT" sz="36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Penetration Testing:</a:t>
            </a:r>
            <a:br>
              <a:rPr lang="it-IT" sz="4000">
                <a:solidFill>
                  <a:srgbClr val="FFFFFF"/>
                </a:solidFill>
              </a:rPr>
            </a:br>
            <a:br>
              <a:rPr lang="it-IT" sz="4000">
                <a:solidFill>
                  <a:srgbClr val="FFFFFF"/>
                </a:solidFill>
              </a:rPr>
            </a:br>
            <a:r>
              <a:rPr lang="it-IT" sz="4800" b="1">
                <a:solidFill>
                  <a:srgbClr val="FFFFFF"/>
                </a:solidFill>
              </a:rPr>
              <a:t>OWASP ZAP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F39859-0906-55DC-D69B-5B531F697464}"/>
              </a:ext>
            </a:extLst>
          </p:cNvPr>
          <p:cNvSpPr txBox="1"/>
          <p:nvPr/>
        </p:nvSpPr>
        <p:spPr>
          <a:xfrm>
            <a:off x="4413957" y="142056"/>
            <a:ext cx="7480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kern="0">
                <a:ea typeface="Times New Roman" panose="02020603050405020304" pitchFamily="18" charset="0"/>
              </a:rPr>
              <a:t>S</a:t>
            </a:r>
            <a:r>
              <a:rPr lang="it-IT" sz="1800" kern="0">
                <a:effectLst/>
                <a:ea typeface="Times New Roman" panose="02020603050405020304" pitchFamily="18" charset="0"/>
              </a:rPr>
              <a:t>trumento open-source che esegue test automatizzati sull’applicazione Web.</a:t>
            </a:r>
            <a:endParaRPr lang="it-IT"/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4683FBC3-BFE7-7CC5-B52C-2401C8B9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30" y="766150"/>
            <a:ext cx="6645910" cy="449135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7518AC-815D-B4B2-6046-4E10144051B8}"/>
              </a:ext>
            </a:extLst>
          </p:cNvPr>
          <p:cNvSpPr txBox="1"/>
          <p:nvPr/>
        </p:nvSpPr>
        <p:spPr>
          <a:xfrm>
            <a:off x="4373174" y="5455914"/>
            <a:ext cx="7480422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Dopo aver deciso una “soglia di accettazione” abbiamo cercato di correggere le vulnerabilità partendo da quelle con il rischio e la “confidence” più elevati ovvero quelle di grado medio-alto.</a:t>
            </a:r>
            <a:endParaRPr lang="it-IT" sz="1600" kern="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3B7D3F-E985-A71D-67F1-6194C39F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51" y="4636748"/>
            <a:ext cx="1241514" cy="124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337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95E7FA-DEF5-8439-A92C-6838E950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56" y="-10142"/>
            <a:ext cx="4040882" cy="6858000"/>
          </a:xfrm>
        </p:spPr>
        <p:txBody>
          <a:bodyPr>
            <a:normAutofit/>
          </a:bodyPr>
          <a:lstStyle/>
          <a:p>
            <a:pPr algn="ctr"/>
            <a:r>
              <a:rPr lang="it-IT" sz="6600" b="1">
                <a:solidFill>
                  <a:srgbClr val="FFFFFF"/>
                </a:solidFill>
              </a:rPr>
              <a:t>TEAM</a:t>
            </a:r>
            <a:br>
              <a:rPr lang="it-IT" sz="6600" b="1">
                <a:solidFill>
                  <a:srgbClr val="FFFFFF"/>
                </a:solidFill>
              </a:rPr>
            </a:br>
            <a:r>
              <a:rPr lang="it-IT" sz="6600" b="1">
                <a:solidFill>
                  <a:srgbClr val="FFFFFF"/>
                </a:solidFill>
              </a:rPr>
              <a:t>OPS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7260F23E-73F1-9B70-F535-235F9BDFF5C3}"/>
              </a:ext>
            </a:extLst>
          </p:cNvPr>
          <p:cNvSpPr txBox="1">
            <a:spLocks/>
          </p:cNvSpPr>
          <p:nvPr/>
        </p:nvSpPr>
        <p:spPr>
          <a:xfrm>
            <a:off x="5473700" y="10139"/>
            <a:ext cx="67183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Infrastruttura</a:t>
            </a:r>
          </a:p>
          <a:p>
            <a:pPr marL="571500" indent="-571500">
              <a:buFont typeface="Wingdings" panose="05000000000000000000" pitchFamily="2" charset="2"/>
              <a:buChar char="§"/>
              <a:defRPr/>
            </a:pPr>
            <a:r>
              <a:rPr lang="it-IT" sz="4000">
                <a:latin typeface="Calibri" panose="020F0502020204030204"/>
              </a:rPr>
              <a:t>Desiderata infrastrutturali</a:t>
            </a:r>
            <a:endParaRPr lang="it-IT" sz="4000">
              <a:latin typeface="Calibri" panose="020F0502020204030204"/>
              <a:ea typeface="Calibri"/>
              <a:cs typeface="Calibri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Deployment (CD)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Monitoraggio</a:t>
            </a:r>
            <a:endParaRPr lang="it-IT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156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94538"/>
            <a:ext cx="12191998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AMBIENTI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2E80A16-2A9A-59BA-EBFE-602A84862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653" y="3201623"/>
            <a:ext cx="2057796" cy="205779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A0690C-8BE0-3E9A-A0EC-1006D68DB16E}"/>
              </a:ext>
            </a:extLst>
          </p:cNvPr>
          <p:cNvSpPr txBox="1"/>
          <p:nvPr/>
        </p:nvSpPr>
        <p:spPr>
          <a:xfrm>
            <a:off x="4725102" y="2276140"/>
            <a:ext cx="721985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Ambiente di sviluppo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Usato nella fase di sviluppo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Ambiente di test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Usato per effettuare test automatici e manuali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sulle singole unità o su interi processi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Ambiente di produzione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Usato per fornire il servizio agli utenti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Risorse premium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Ogni ambiente è contenuto in un gruppo di risorse dedicato</a:t>
            </a:r>
          </a:p>
        </p:txBody>
      </p:sp>
    </p:spTree>
    <p:extLst>
      <p:ext uri="{BB962C8B-B14F-4D97-AF65-F5344CB8AC3E}">
        <p14:creationId xmlns:p14="http://schemas.microsoft.com/office/powerpoint/2010/main" val="1001597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94538"/>
            <a:ext cx="12191998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RISORSE PRINCIPALI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ABFD80C-0326-674A-0766-53DFA450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612" y="3078122"/>
            <a:ext cx="1003630" cy="10036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3EA0DD-E058-CE73-68A9-B38F7B7CC588}"/>
              </a:ext>
            </a:extLst>
          </p:cNvPr>
          <p:cNvSpPr txBox="1"/>
          <p:nvPr/>
        </p:nvSpPr>
        <p:spPr>
          <a:xfrm>
            <a:off x="2285467" y="3082750"/>
            <a:ext cx="320093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Ottimizzata per applicazioni e servizi web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D0CA360-083B-3A23-D987-A9F17581C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5611" y="4465673"/>
            <a:ext cx="1003630" cy="100363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A47FEE6-F820-F754-C537-54C8637CE4A1}"/>
              </a:ext>
            </a:extLst>
          </p:cNvPr>
          <p:cNvSpPr txBox="1"/>
          <p:nvPr/>
        </p:nvSpPr>
        <p:spPr>
          <a:xfrm>
            <a:off x="2285466" y="4613545"/>
            <a:ext cx="320093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Esegue funzioni event-driven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3EC7F47-B663-0776-ED9C-081FBCF59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05604" y="1965837"/>
            <a:ext cx="1003630" cy="10036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C6F66D1-7AAA-AAF1-3E44-6E9FD50426B6}"/>
              </a:ext>
            </a:extLst>
          </p:cNvPr>
          <p:cNvSpPr txBox="1"/>
          <p:nvPr/>
        </p:nvSpPr>
        <p:spPr>
          <a:xfrm>
            <a:off x="7855459" y="1970465"/>
            <a:ext cx="320093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 account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Memorizzazione dati e hosting siti web statici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7F1A773F-AA5D-0221-D486-584CA3DFA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05604" y="3719884"/>
            <a:ext cx="1003630" cy="100363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AD777EA-B493-AE82-1D5F-286A285C2FA3}"/>
              </a:ext>
            </a:extLst>
          </p:cNvPr>
          <p:cNvSpPr txBox="1"/>
          <p:nvPr/>
        </p:nvSpPr>
        <p:spPr>
          <a:xfrm>
            <a:off x="7855459" y="3724512"/>
            <a:ext cx="320093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Cosmos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 NoSQL scalabile e distribuibile globalmente</a:t>
            </a:r>
          </a:p>
        </p:txBody>
      </p: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79A778D9-5955-992E-6B8D-051F66625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705604" y="5469303"/>
            <a:ext cx="1003630" cy="100363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8C5212A-94D4-61FD-624F-3DC514FC386E}"/>
              </a:ext>
            </a:extLst>
          </p:cNvPr>
          <p:cNvSpPr txBox="1"/>
          <p:nvPr/>
        </p:nvSpPr>
        <p:spPr>
          <a:xfrm>
            <a:off x="7855459" y="5473931"/>
            <a:ext cx="320093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Gateway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 locale delle richieste per la Web App</a:t>
            </a:r>
          </a:p>
        </p:txBody>
      </p:sp>
    </p:spTree>
    <p:extLst>
      <p:ext uri="{BB962C8B-B14F-4D97-AF65-F5344CB8AC3E}">
        <p14:creationId xmlns:p14="http://schemas.microsoft.com/office/powerpoint/2010/main" val="362873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94538"/>
            <a:ext cx="12191998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INFRASTRUTTURA COMPLETA</a:t>
            </a:r>
          </a:p>
        </p:txBody>
      </p:sp>
      <p:pic>
        <p:nvPicPr>
          <p:cNvPr id="4" name="Immagine 3" descr="Immagine che contiene schermata, Software multimediale&#10;&#10;Descrizione generata automaticamente">
            <a:extLst>
              <a:ext uri="{FF2B5EF4-FFF2-40B4-BE49-F238E27FC236}">
                <a16:creationId xmlns:a16="http://schemas.microsoft.com/office/drawing/2014/main" id="{CDC2FEBD-3016-3D7B-7544-BA34C79AB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4" y="1639450"/>
            <a:ext cx="11455403" cy="51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97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94538"/>
            <a:ext cx="12191998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INFRASTRUCTURE AS CODE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A0690C-8BE0-3E9A-A0EC-1006D68DB16E}"/>
              </a:ext>
            </a:extLst>
          </p:cNvPr>
          <p:cNvSpPr txBox="1"/>
          <p:nvPr/>
        </p:nvSpPr>
        <p:spPr>
          <a:xfrm>
            <a:off x="6975098" y="2385578"/>
            <a:ext cx="448216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Realizzazione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 ARM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Distribuzione tramite pipeline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Vantaggi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Evita la configurazione manuale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Ridistribuzione automatica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Idempotenza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design, Rettangolo, diagramma, schermata">
            <a:extLst>
              <a:ext uri="{FF2B5EF4-FFF2-40B4-BE49-F238E27FC236}">
                <a16:creationId xmlns:a16="http://schemas.microsoft.com/office/drawing/2014/main" id="{6084FE67-8D37-F50F-FCA9-7D2EBBE2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15235" r="3508" b="9322"/>
          <a:stretch/>
        </p:blipFill>
        <p:spPr>
          <a:xfrm>
            <a:off x="879102" y="3061875"/>
            <a:ext cx="5216894" cy="21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1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APPROCCIO DEV-SEC-OPS</a:t>
            </a:r>
            <a:endParaRPr lang="it-IT"/>
          </a:p>
        </p:txBody>
      </p:sp>
      <p:pic>
        <p:nvPicPr>
          <p:cNvPr id="3" name="Immagine 3" descr="Immagine che contiene test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1F31684-9BEF-BFF5-3040-C21951A6D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2" y="2166754"/>
            <a:ext cx="5648958" cy="3543922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28" name="CasellaDiTesto 6">
            <a:extLst>
              <a:ext uri="{FF2B5EF4-FFF2-40B4-BE49-F238E27FC236}">
                <a16:creationId xmlns:a16="http://schemas.microsoft.com/office/drawing/2014/main" id="{7B46940E-90AF-8306-F802-E75EED2A65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2741588"/>
              </p:ext>
            </p:extLst>
          </p:nvPr>
        </p:nvGraphicFramePr>
        <p:xfrm>
          <a:off x="5932767" y="2742816"/>
          <a:ext cx="6167363" cy="2969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5884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94538"/>
            <a:ext cx="12191998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SCALABILITA’</a:t>
            </a:r>
          </a:p>
        </p:txBody>
      </p:sp>
      <p:pic>
        <p:nvPicPr>
          <p:cNvPr id="6" name="Immagine 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37837F7C-1F17-5FA4-6F80-BA86FFE20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8" y="2308060"/>
            <a:ext cx="4180030" cy="38393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651C1C-8C53-C4BC-DADE-797C453AF556}"/>
              </a:ext>
            </a:extLst>
          </p:cNvPr>
          <p:cNvSpPr txBox="1"/>
          <p:nvPr/>
        </p:nvSpPr>
        <p:spPr>
          <a:xfrm rot="16200000">
            <a:off x="3732677" y="3389510"/>
            <a:ext cx="280923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Decomposizione funzionale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103036A-BE95-F283-44FA-0502C8347504}"/>
              </a:ext>
            </a:extLst>
          </p:cNvPr>
          <p:cNvSpPr txBox="1"/>
          <p:nvPr/>
        </p:nvSpPr>
        <p:spPr>
          <a:xfrm rot="1390839">
            <a:off x="106603" y="5602607"/>
            <a:ext cx="262924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servizi e dati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530447-8C05-038C-878A-77287D654571}"/>
              </a:ext>
            </a:extLst>
          </p:cNvPr>
          <p:cNvSpPr txBox="1"/>
          <p:nvPr/>
        </p:nvSpPr>
        <p:spPr>
          <a:xfrm rot="20182226">
            <a:off x="2658393" y="5616854"/>
            <a:ext cx="231018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Divisione servizi e dati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39E0929-B260-FCD6-BFF5-1DB24E87FA46}"/>
              </a:ext>
            </a:extLst>
          </p:cNvPr>
          <p:cNvSpPr/>
          <p:nvPr/>
        </p:nvSpPr>
        <p:spPr>
          <a:xfrm>
            <a:off x="2483612" y="5409476"/>
            <a:ext cx="298467" cy="29846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C7BBCD9F-A97F-F487-C369-89A4BB680CF5}"/>
              </a:ext>
            </a:extLst>
          </p:cNvPr>
          <p:cNvSpPr/>
          <p:nvPr/>
        </p:nvSpPr>
        <p:spPr>
          <a:xfrm>
            <a:off x="2483611" y="2257142"/>
            <a:ext cx="298467" cy="2984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11EE7F-61E8-52E4-E446-3620F642F2D1}"/>
              </a:ext>
            </a:extLst>
          </p:cNvPr>
          <p:cNvSpPr txBox="1"/>
          <p:nvPr/>
        </p:nvSpPr>
        <p:spPr>
          <a:xfrm>
            <a:off x="6554516" y="2442612"/>
            <a:ext cx="454342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orizzontale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Distribuzione del carico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Architettura basata su microservizi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singolo servizio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Divisione in pod geografici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Geo-replicazione</a:t>
            </a:r>
          </a:p>
        </p:txBody>
      </p:sp>
    </p:spTree>
    <p:extLst>
      <p:ext uri="{BB962C8B-B14F-4D97-AF65-F5344CB8AC3E}">
        <p14:creationId xmlns:p14="http://schemas.microsoft.com/office/powerpoint/2010/main" val="1170772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C89EE2D2-05CF-D551-4A87-459F160A0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31" y="799220"/>
            <a:ext cx="7154273" cy="1895740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87DEA13D-B48C-041F-8456-9C63BD799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31" y="3379608"/>
            <a:ext cx="7154273" cy="267917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484E95-BB53-0309-3918-5F347B8AA0FD}"/>
              </a:ext>
            </a:extLst>
          </p:cNvPr>
          <p:cNvSpPr txBox="1"/>
          <p:nvPr/>
        </p:nvSpPr>
        <p:spPr>
          <a:xfrm>
            <a:off x="309783" y="392150"/>
            <a:ext cx="341824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servizi e dati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App </a:t>
            </a:r>
            <a:r>
              <a:rPr kumimoji="0" lang="it-IT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Functions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Scalabilità verticale da piani Basic a Premium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Scalabilità orizzontale automatica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Cosmos DB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Scalabilità automatica del throughput (RU/s)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geografica (lettura e scrittura)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Consistenza di sessione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geografica (solo lettura)</a:t>
            </a:r>
          </a:p>
        </p:txBody>
      </p:sp>
    </p:spTree>
    <p:extLst>
      <p:ext uri="{BB962C8B-B14F-4D97-AF65-F5344CB8AC3E}">
        <p14:creationId xmlns:p14="http://schemas.microsoft.com/office/powerpoint/2010/main" val="3846562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8E38FB-20BB-EAFA-2E55-FA152A0FB207}"/>
              </a:ext>
            </a:extLst>
          </p:cNvPr>
          <p:cNvSpPr txBox="1"/>
          <p:nvPr/>
        </p:nvSpPr>
        <p:spPr>
          <a:xfrm>
            <a:off x="309783" y="392150"/>
            <a:ext cx="341824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servizi e dati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App </a:t>
            </a:r>
            <a:r>
              <a:rPr kumimoji="0" lang="it-IT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Functions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Scalabilità verticale da piani Basic a Premium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Scalabilità orizzontale automatica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Cosmos DB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Scalabilità automatica del throughput (RU/s)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geografica (lettura e scrittura)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Consistenza di sessione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geografica (solo lettura)</a:t>
            </a:r>
          </a:p>
        </p:txBody>
      </p:sp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549570F8-A40D-78F7-0FBD-E8B6AA90D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5" t="47778" r="20403" b="16667"/>
          <a:stretch/>
        </p:blipFill>
        <p:spPr>
          <a:xfrm>
            <a:off x="5359008" y="250401"/>
            <a:ext cx="5590318" cy="2772797"/>
          </a:xfrm>
          <a:prstGeom prst="rect">
            <a:avLst/>
          </a:prstGeom>
        </p:spPr>
      </p:pic>
      <p:pic>
        <p:nvPicPr>
          <p:cNvPr id="9" name="Immagine 8" descr="Immagine che contiene testo, schermata, software, Icona del computer">
            <a:extLst>
              <a:ext uri="{FF2B5EF4-FFF2-40B4-BE49-F238E27FC236}">
                <a16:creationId xmlns:a16="http://schemas.microsoft.com/office/drawing/2014/main" id="{7F236954-D966-AD85-5E2B-6651AEE70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3" t="35555" r="1250" b="10000"/>
          <a:stretch/>
        </p:blipFill>
        <p:spPr>
          <a:xfrm>
            <a:off x="5762434" y="2863792"/>
            <a:ext cx="4783465" cy="37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86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94538"/>
            <a:ext cx="12191998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DISPONIBILITA’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11EE7F-61E8-52E4-E446-3620F642F2D1}"/>
              </a:ext>
            </a:extLst>
          </p:cNvPr>
          <p:cNvSpPr txBox="1"/>
          <p:nvPr/>
        </p:nvSpPr>
        <p:spPr>
          <a:xfrm>
            <a:off x="619891" y="3242711"/>
            <a:ext cx="312288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Risorse mission critical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Cosmos DB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 account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7D9813ED-61B4-19D7-E25A-9822962CD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54547"/>
              </p:ext>
            </p:extLst>
          </p:nvPr>
        </p:nvGraphicFramePr>
        <p:xfrm>
          <a:off x="3990209" y="2495200"/>
          <a:ext cx="7581900" cy="315701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53312">
                  <a:extLst>
                    <a:ext uri="{9D8B030D-6E8A-4147-A177-3AD203B41FA5}">
                      <a16:colId xmlns:a16="http://schemas.microsoft.com/office/drawing/2014/main" val="2421519132"/>
                    </a:ext>
                  </a:extLst>
                </a:gridCol>
                <a:gridCol w="1525573">
                  <a:extLst>
                    <a:ext uri="{9D8B030D-6E8A-4147-A177-3AD203B41FA5}">
                      <a16:colId xmlns:a16="http://schemas.microsoft.com/office/drawing/2014/main" val="1805326880"/>
                    </a:ext>
                  </a:extLst>
                </a:gridCol>
                <a:gridCol w="1464515">
                  <a:extLst>
                    <a:ext uri="{9D8B030D-6E8A-4147-A177-3AD203B41FA5}">
                      <a16:colId xmlns:a16="http://schemas.microsoft.com/office/drawing/2014/main" val="3347479212"/>
                    </a:ext>
                  </a:extLst>
                </a:gridCol>
                <a:gridCol w="1722120">
                  <a:extLst>
                    <a:ext uri="{9D8B030D-6E8A-4147-A177-3AD203B41FA5}">
                      <a16:colId xmlns:a16="http://schemas.microsoft.com/office/drawing/2014/main" val="3932213960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1464935896"/>
                    </a:ext>
                  </a:extLst>
                </a:gridCol>
              </a:tblGrid>
              <a:tr h="412258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Risorsa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Disponibilità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Downtime a.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Downtime m.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Downtime g.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4506737"/>
                  </a:ext>
                </a:extLst>
              </a:tr>
              <a:tr h="412258"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Web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99,95%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4,38 ore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21,92 minuti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43,20 secondi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89708"/>
                  </a:ext>
                </a:extLst>
              </a:tr>
              <a:tr h="412258"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Functions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99,95%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4,38 ore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21,92 minuti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43,20 secondi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3903518"/>
                  </a:ext>
                </a:extLst>
              </a:tr>
              <a:tr h="412258"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Cosmos DB</a:t>
                      </a:r>
                    </a:p>
                    <a:p>
                      <a:pPr algn="ctr"/>
                      <a:r>
                        <a:rPr lang="it-IT" b="1"/>
                        <a:t>(scritture)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99,995%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26,30 minuti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2,19 minuti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4,32 secondi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948571"/>
                  </a:ext>
                </a:extLst>
              </a:tr>
              <a:tr h="412258"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Cosmos DB</a:t>
                      </a:r>
                    </a:p>
                    <a:p>
                      <a:pPr algn="ctr"/>
                      <a:r>
                        <a:rPr lang="it-IT" b="1"/>
                        <a:t>(letture)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99,999%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5,26 minuti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26,30 secondi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0,86 secondi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222633"/>
                  </a:ext>
                </a:extLst>
              </a:tr>
              <a:tr h="412258"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Storage account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/>
                        <a:t>Undici ‘9’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315,36 microsecondi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25,92 microsecondi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864 nanosecondi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0093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24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94538"/>
            <a:ext cx="12191998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AFFIDABILITA’</a:t>
            </a:r>
          </a:p>
        </p:txBody>
      </p:sp>
      <p:pic>
        <p:nvPicPr>
          <p:cNvPr id="6" name="Immagine 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37837F7C-1F17-5FA4-6F80-BA86FFE20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8" y="2308060"/>
            <a:ext cx="4180030" cy="38393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651C1C-8C53-C4BC-DADE-797C453AF556}"/>
              </a:ext>
            </a:extLst>
          </p:cNvPr>
          <p:cNvSpPr txBox="1"/>
          <p:nvPr/>
        </p:nvSpPr>
        <p:spPr>
          <a:xfrm rot="16200000">
            <a:off x="3990635" y="3389510"/>
            <a:ext cx="229332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Dipendenze tra servizi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103036A-BE95-F283-44FA-0502C8347504}"/>
              </a:ext>
            </a:extLst>
          </p:cNvPr>
          <p:cNvSpPr txBox="1"/>
          <p:nvPr/>
        </p:nvSpPr>
        <p:spPr>
          <a:xfrm rot="1390839">
            <a:off x="219043" y="5602607"/>
            <a:ext cx="24043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Scalabilità servizi e dati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530447-8C05-038C-878A-77287D654571}"/>
              </a:ext>
            </a:extLst>
          </p:cNvPr>
          <p:cNvSpPr txBox="1"/>
          <p:nvPr/>
        </p:nvSpPr>
        <p:spPr>
          <a:xfrm rot="20182226">
            <a:off x="2699496" y="5616854"/>
            <a:ext cx="222798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Isolamento dei guasti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39E0929-B260-FCD6-BFF5-1DB24E87FA46}"/>
              </a:ext>
            </a:extLst>
          </p:cNvPr>
          <p:cNvSpPr/>
          <p:nvPr/>
        </p:nvSpPr>
        <p:spPr>
          <a:xfrm>
            <a:off x="2483612" y="5409476"/>
            <a:ext cx="298467" cy="29846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C7BBCD9F-A97F-F487-C369-89A4BB680CF5}"/>
              </a:ext>
            </a:extLst>
          </p:cNvPr>
          <p:cNvSpPr/>
          <p:nvPr/>
        </p:nvSpPr>
        <p:spPr>
          <a:xfrm>
            <a:off x="2483611" y="2257142"/>
            <a:ext cx="298467" cy="2984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11EE7F-61E8-52E4-E446-3620F642F2D1}"/>
              </a:ext>
            </a:extLst>
          </p:cNvPr>
          <p:cNvSpPr txBox="1"/>
          <p:nvPr/>
        </p:nvSpPr>
        <p:spPr>
          <a:xfrm>
            <a:off x="6325673" y="1980947"/>
            <a:ext cx="56374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componenti uguali e paralleli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Ridondanza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Evitare dipendenze tra servizi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Chiamate asincrone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 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Divisione in pod geografici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Geo-replicazione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Evitare </a:t>
            </a: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colli di bottiglia</a:t>
            </a: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</a:t>
            </a: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singoli punti di fallimento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tramite </a:t>
            </a: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</a:t>
            </a: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isolamento dei guasti</a:t>
            </a:r>
          </a:p>
        </p:txBody>
      </p:sp>
    </p:spTree>
    <p:extLst>
      <p:ext uri="{BB962C8B-B14F-4D97-AF65-F5344CB8AC3E}">
        <p14:creationId xmlns:p14="http://schemas.microsoft.com/office/powerpoint/2010/main" val="344748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484E95-BB53-0309-3918-5F347B8AA0FD}"/>
              </a:ext>
            </a:extLst>
          </p:cNvPr>
          <p:cNvSpPr txBox="1"/>
          <p:nvPr/>
        </p:nvSpPr>
        <p:spPr>
          <a:xfrm>
            <a:off x="309783" y="222873"/>
            <a:ext cx="3418249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Ridondanza servizi e dati per isolare i guasti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App </a:t>
            </a:r>
            <a:r>
              <a:rPr kumimoji="0" lang="it-IT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Functions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Ridondanza di zona nella stessa regione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Isolamento guasto nella zona e nel server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Cosmos DB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geografica (lettura e scrittura)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Isolamento guasto nella regione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Replicazione geografica (solo lettura)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Isolamento guasto alla regione (solo lettura)</a:t>
            </a:r>
          </a:p>
        </p:txBody>
      </p:sp>
      <p:pic>
        <p:nvPicPr>
          <p:cNvPr id="9" name="Immagine 8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E26F658B-D6AC-0CE8-3104-A53FF4325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t="2949" r="12353" b="3243"/>
          <a:stretch/>
        </p:blipFill>
        <p:spPr>
          <a:xfrm>
            <a:off x="4201713" y="563720"/>
            <a:ext cx="7823343" cy="5750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2513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3F68BDB-7B82-FD82-6543-5E74BF00A3BB}"/>
              </a:ext>
            </a:extLst>
          </p:cNvPr>
          <p:cNvSpPr txBox="1"/>
          <p:nvPr/>
        </p:nvSpPr>
        <p:spPr>
          <a:xfrm>
            <a:off x="8139" y="804957"/>
            <a:ext cx="55760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6C42DF-DE45-E8C6-2EE3-E81BCA78E78D}"/>
              </a:ext>
            </a:extLst>
          </p:cNvPr>
          <p:cNvSpPr txBox="1"/>
          <p:nvPr/>
        </p:nvSpPr>
        <p:spPr>
          <a:xfrm>
            <a:off x="6705292" y="1166841"/>
            <a:ext cx="43616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200" b="1">
                <a:solidFill>
                  <a:srgbClr val="0070C0"/>
                </a:solidFill>
                <a:latin typeface="Calibri" panose="020F0502020204030204"/>
              </a:rPr>
              <a:t>Rilevazione</a:t>
            </a:r>
            <a:endParaRPr kumimoji="0" lang="it-IT" sz="22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Monitor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Monitoraggio del Team Sec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Resistenza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Advisor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Strumenti del Team Sec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Ripristino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Backup periodici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Ridondanza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Reintegrazione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Gestito automaticamente da Azure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6CC478C-BC4B-F947-6135-B717C8FB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" y="133172"/>
            <a:ext cx="5576081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RESILIENZA</a:t>
            </a:r>
          </a:p>
        </p:txBody>
      </p:sp>
    </p:spTree>
    <p:extLst>
      <p:ext uri="{BB962C8B-B14F-4D97-AF65-F5344CB8AC3E}">
        <p14:creationId xmlns:p14="http://schemas.microsoft.com/office/powerpoint/2010/main" val="3376490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94538"/>
            <a:ext cx="12191998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MONITORAGGIO - PRESTAZIONI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11EE7F-61E8-52E4-E446-3620F642F2D1}"/>
              </a:ext>
            </a:extLst>
          </p:cNvPr>
          <p:cNvSpPr txBox="1"/>
          <p:nvPr/>
        </p:nvSpPr>
        <p:spPr>
          <a:xfrm>
            <a:off x="877371" y="2134835"/>
            <a:ext cx="384702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Insight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Monitora le prestazioni in tempo reale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di carico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 249 utenti virtuali che inviano 473 richieste al secondo per 2 minuti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delle prestazioni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1: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sito web utente</a:t>
            </a:r>
            <a:endParaRPr kumimoji="0" lang="it-IT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2: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 web, singola istanza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3: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 web, più istanze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5E913A5-676E-A4CA-5258-001A2309D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437" y="2265398"/>
            <a:ext cx="592934" cy="592934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6E97CDAA-9821-DB77-B5A9-AB239A8A9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732" y="3539681"/>
            <a:ext cx="518344" cy="51834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B223667-EC2A-C361-13C4-5190F9ABE97F}"/>
              </a:ext>
            </a:extLst>
          </p:cNvPr>
          <p:cNvSpPr txBox="1"/>
          <p:nvPr/>
        </p:nvSpPr>
        <p:spPr>
          <a:xfrm>
            <a:off x="8292310" y="1835215"/>
            <a:ext cx="112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1</a:t>
            </a: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magine 1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A4EAA794-D6B2-9C36-2244-AD5503DD7B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3" t="52451" r="30946" b="36767"/>
          <a:stretch/>
        </p:blipFill>
        <p:spPr>
          <a:xfrm>
            <a:off x="7223745" y="2643961"/>
            <a:ext cx="3245981" cy="1055939"/>
          </a:xfrm>
          <a:prstGeom prst="rect">
            <a:avLst/>
          </a:prstGeom>
        </p:spPr>
      </p:pic>
      <p:pic>
        <p:nvPicPr>
          <p:cNvPr id="20" name="Immagine 19" descr="Immagine che contiene testo, schermata, software, linea&#10;&#10;Descrizione generata automaticamente">
            <a:extLst>
              <a:ext uri="{FF2B5EF4-FFF2-40B4-BE49-F238E27FC236}">
                <a16:creationId xmlns:a16="http://schemas.microsoft.com/office/drawing/2014/main" id="{A46C78FF-CA51-454F-BCFB-8F91A22081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9" t="44783" r="4230" b="16389"/>
          <a:stretch/>
        </p:blipFill>
        <p:spPr>
          <a:xfrm>
            <a:off x="5828540" y="3699900"/>
            <a:ext cx="6042504" cy="182881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61AC326-6599-E2D3-9A06-622FB91DCF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031" t="84780" r="32986" b="9282"/>
          <a:stretch/>
        </p:blipFill>
        <p:spPr>
          <a:xfrm>
            <a:off x="7092145" y="5557136"/>
            <a:ext cx="3509182" cy="83936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9435C0BC-0C6D-E599-5774-292D0D907385}"/>
              </a:ext>
            </a:extLst>
          </p:cNvPr>
          <p:cNvSpPr/>
          <p:nvPr/>
        </p:nvSpPr>
        <p:spPr>
          <a:xfrm>
            <a:off x="5464611" y="1590740"/>
            <a:ext cx="50893" cy="5267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791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CF4348-79C9-1337-ED97-09106B809C8F}"/>
              </a:ext>
            </a:extLst>
          </p:cNvPr>
          <p:cNvSpPr txBox="1"/>
          <p:nvPr/>
        </p:nvSpPr>
        <p:spPr>
          <a:xfrm>
            <a:off x="2297127" y="221313"/>
            <a:ext cx="112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2</a:t>
            </a: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FA155E-12F6-CB93-A22F-6A2FCD3E6AE1}"/>
              </a:ext>
            </a:extLst>
          </p:cNvPr>
          <p:cNvSpPr txBox="1"/>
          <p:nvPr/>
        </p:nvSpPr>
        <p:spPr>
          <a:xfrm>
            <a:off x="8771994" y="221313"/>
            <a:ext cx="112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3</a:t>
            </a:r>
            <a:endParaRPr kumimoji="0" lang="it-IT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BDD3397-8A2C-0551-D50A-B5B5B121C2DD}"/>
              </a:ext>
            </a:extLst>
          </p:cNvPr>
          <p:cNvSpPr/>
          <p:nvPr/>
        </p:nvSpPr>
        <p:spPr>
          <a:xfrm>
            <a:off x="6070553" y="-6142"/>
            <a:ext cx="50893" cy="64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ella 12">
            <a:extLst>
              <a:ext uri="{FF2B5EF4-FFF2-40B4-BE49-F238E27FC236}">
                <a16:creationId xmlns:a16="http://schemas.microsoft.com/office/drawing/2014/main" id="{FDC8F37E-E943-FBF5-EC60-E50012929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186238"/>
              </p:ext>
            </p:extLst>
          </p:nvPr>
        </p:nvGraphicFramePr>
        <p:xfrm>
          <a:off x="234860" y="904291"/>
          <a:ext cx="3721125" cy="7416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40375">
                  <a:extLst>
                    <a:ext uri="{9D8B030D-6E8A-4147-A177-3AD203B41FA5}">
                      <a16:colId xmlns:a16="http://schemas.microsoft.com/office/drawing/2014/main" val="687892200"/>
                    </a:ext>
                  </a:extLst>
                </a:gridCol>
                <a:gridCol w="1240375">
                  <a:extLst>
                    <a:ext uri="{9D8B030D-6E8A-4147-A177-3AD203B41FA5}">
                      <a16:colId xmlns:a16="http://schemas.microsoft.com/office/drawing/2014/main" val="767030693"/>
                    </a:ext>
                  </a:extLst>
                </a:gridCol>
                <a:gridCol w="1240375">
                  <a:extLst>
                    <a:ext uri="{9D8B030D-6E8A-4147-A177-3AD203B41FA5}">
                      <a16:colId xmlns:a16="http://schemas.microsoft.com/office/drawing/2014/main" val="864633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</a:rPr>
                        <a:t>ID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Richieste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</a:rPr>
                        <a:t>CPU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1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473/sec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87%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345424"/>
                  </a:ext>
                </a:extLst>
              </a:tr>
            </a:tbl>
          </a:graphicData>
        </a:graphic>
      </p:graphicFrame>
      <p:graphicFrame>
        <p:nvGraphicFramePr>
          <p:cNvPr id="14" name="Tabella 12">
            <a:extLst>
              <a:ext uri="{FF2B5EF4-FFF2-40B4-BE49-F238E27FC236}">
                <a16:creationId xmlns:a16="http://schemas.microsoft.com/office/drawing/2014/main" id="{2872A0D0-B6E6-8180-08C5-4C3E0C7FA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709559"/>
              </p:ext>
            </p:extLst>
          </p:nvPr>
        </p:nvGraphicFramePr>
        <p:xfrm>
          <a:off x="6375451" y="904291"/>
          <a:ext cx="3721125" cy="1483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40375">
                  <a:extLst>
                    <a:ext uri="{9D8B030D-6E8A-4147-A177-3AD203B41FA5}">
                      <a16:colId xmlns:a16="http://schemas.microsoft.com/office/drawing/2014/main" val="687892200"/>
                    </a:ext>
                  </a:extLst>
                </a:gridCol>
                <a:gridCol w="1240375">
                  <a:extLst>
                    <a:ext uri="{9D8B030D-6E8A-4147-A177-3AD203B41FA5}">
                      <a16:colId xmlns:a16="http://schemas.microsoft.com/office/drawing/2014/main" val="767030693"/>
                    </a:ext>
                  </a:extLst>
                </a:gridCol>
                <a:gridCol w="1240375">
                  <a:extLst>
                    <a:ext uri="{9D8B030D-6E8A-4147-A177-3AD203B41FA5}">
                      <a16:colId xmlns:a16="http://schemas.microsoft.com/office/drawing/2014/main" val="864633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</a:rPr>
                        <a:t>ID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</a:rPr>
                        <a:t>Richieste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bg1"/>
                          </a:solidFill>
                        </a:rPr>
                        <a:t>CPU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1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94/sec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24%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34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63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95/sec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433900"/>
                  </a:ext>
                </a:extLst>
              </a:tr>
            </a:tbl>
          </a:graphicData>
        </a:graphic>
      </p:graphicFrame>
      <p:graphicFrame>
        <p:nvGraphicFramePr>
          <p:cNvPr id="17" name="Tabella 17">
            <a:extLst>
              <a:ext uri="{FF2B5EF4-FFF2-40B4-BE49-F238E27FC236}">
                <a16:creationId xmlns:a16="http://schemas.microsoft.com/office/drawing/2014/main" id="{016590D8-4341-0E21-CFD8-9452CA965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883436"/>
              </p:ext>
            </p:extLst>
          </p:nvPr>
        </p:nvGraphicFramePr>
        <p:xfrm>
          <a:off x="4123520" y="904291"/>
          <a:ext cx="1760354" cy="7416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60354">
                  <a:extLst>
                    <a:ext uri="{9D8B030D-6E8A-4147-A177-3AD203B41FA5}">
                      <a16:colId xmlns:a16="http://schemas.microsoft.com/office/drawing/2014/main" val="1658346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Tempi risposta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90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347,00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297238"/>
                  </a:ext>
                </a:extLst>
              </a:tr>
            </a:tbl>
          </a:graphicData>
        </a:graphic>
      </p:graphicFrame>
      <p:graphicFrame>
        <p:nvGraphicFramePr>
          <p:cNvPr id="19" name="Tabella 17">
            <a:extLst>
              <a:ext uri="{FF2B5EF4-FFF2-40B4-BE49-F238E27FC236}">
                <a16:creationId xmlns:a16="http://schemas.microsoft.com/office/drawing/2014/main" id="{9FB44728-E1FF-2C46-9F61-E136C78D6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895263"/>
              </p:ext>
            </p:extLst>
          </p:nvPr>
        </p:nvGraphicFramePr>
        <p:xfrm>
          <a:off x="10264111" y="904291"/>
          <a:ext cx="1760354" cy="7416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60354">
                  <a:extLst>
                    <a:ext uri="{9D8B030D-6E8A-4147-A177-3AD203B41FA5}">
                      <a16:colId xmlns:a16="http://schemas.microsoft.com/office/drawing/2014/main" val="1658346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Tempi risposta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908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26,00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297238"/>
                  </a:ext>
                </a:extLst>
              </a:tr>
            </a:tbl>
          </a:graphicData>
        </a:graphic>
      </p:graphicFrame>
      <p:pic>
        <p:nvPicPr>
          <p:cNvPr id="21" name="Immagine 20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041EDCFE-E565-83A3-6387-F5B4BB470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2" y="2227064"/>
            <a:ext cx="4391008" cy="1796321"/>
          </a:xfrm>
          <a:prstGeom prst="rect">
            <a:avLst/>
          </a:prstGeom>
        </p:spPr>
      </p:pic>
      <p:pic>
        <p:nvPicPr>
          <p:cNvPr id="23" name="Immagine 2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F01A404-03DF-3246-B82C-58C1CC140E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0"/>
          <a:stretch/>
        </p:blipFill>
        <p:spPr>
          <a:xfrm>
            <a:off x="7029947" y="2511861"/>
            <a:ext cx="4606971" cy="1698166"/>
          </a:xfrm>
          <a:prstGeom prst="rect">
            <a:avLst/>
          </a:prstGeom>
        </p:spPr>
      </p:pic>
      <p:pic>
        <p:nvPicPr>
          <p:cNvPr id="25" name="Immagine 2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5A4CC339-7065-E7AD-841B-A8CF4D9B98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3" t="38141" r="5574" b="40069"/>
          <a:stretch/>
        </p:blipFill>
        <p:spPr>
          <a:xfrm>
            <a:off x="120429" y="4370897"/>
            <a:ext cx="5763445" cy="1796321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27" name="Immagine 26" descr="Immagine che contiene schermata, testo, software, Icona del computer&#10;&#10;Descrizione generata automaticamente">
            <a:extLst>
              <a:ext uri="{FF2B5EF4-FFF2-40B4-BE49-F238E27FC236}">
                <a16:creationId xmlns:a16="http://schemas.microsoft.com/office/drawing/2014/main" id="{76C208A6-9C98-B94C-16B0-768A28CE83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4" t="49988" r="5703" b="28175"/>
          <a:stretch/>
        </p:blipFill>
        <p:spPr>
          <a:xfrm>
            <a:off x="6346428" y="4370897"/>
            <a:ext cx="5692018" cy="1806357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63344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94538"/>
            <a:ext cx="12191998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MONITORAGGIO - COSTI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11EE7F-61E8-52E4-E446-3620F642F2D1}"/>
              </a:ext>
            </a:extLst>
          </p:cNvPr>
          <p:cNvSpPr txBox="1"/>
          <p:nvPr/>
        </p:nvSpPr>
        <p:spPr>
          <a:xfrm>
            <a:off x="981940" y="2691230"/>
            <a:ext cx="4021888" cy="32624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Gestore costi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Monitora i costi</a:t>
            </a:r>
            <a:endParaRPr lang="it-I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Diverse viste</a:t>
            </a:r>
            <a:endParaRPr lang="it-I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Divisione periodica</a:t>
            </a:r>
            <a:endParaRPr lang="it-I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Spese progetto</a:t>
            </a:r>
            <a:endParaRPr lang="it-IT" sz="22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Budget di 250€/mese, 8€/giorno</a:t>
            </a:r>
            <a:endParaRPr lang="it-I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Spendiamo circa 5€/giorno</a:t>
            </a:r>
            <a:endParaRPr lang="it-I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2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5E913A5-676E-A4CA-5258-001A2309D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0881" y="2621821"/>
            <a:ext cx="592934" cy="592934"/>
          </a:xfrm>
          <a:prstGeom prst="rect">
            <a:avLst/>
          </a:prstGeom>
        </p:spPr>
      </p:pic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D903F0CF-FFA4-AFF2-2A4B-1399D70D4C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 t="42133" r="1080" b="35474"/>
          <a:stretch/>
        </p:blipFill>
        <p:spPr>
          <a:xfrm>
            <a:off x="5377415" y="2417489"/>
            <a:ext cx="6384553" cy="1033104"/>
          </a:xfrm>
          <a:prstGeom prst="rect">
            <a:avLst/>
          </a:prstGeom>
        </p:spPr>
      </p:pic>
      <p:pic>
        <p:nvPicPr>
          <p:cNvPr id="8" name="Immagine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D9FC9ECC-717A-1113-8D1A-50D1D252BE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6" t="40958" r="943" b="31328"/>
          <a:stretch/>
        </p:blipFill>
        <p:spPr>
          <a:xfrm>
            <a:off x="5406507" y="5439611"/>
            <a:ext cx="6326368" cy="1033104"/>
          </a:xfrm>
          <a:prstGeom prst="rect">
            <a:avLst/>
          </a:prstGeom>
        </p:spPr>
      </p:pic>
      <p:pic>
        <p:nvPicPr>
          <p:cNvPr id="10" name="Immagine 9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F1C027E-ACAC-1184-26CB-FF9407235E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7" t="42322" r="1000" b="35444"/>
          <a:stretch/>
        </p:blipFill>
        <p:spPr>
          <a:xfrm>
            <a:off x="5406507" y="3923959"/>
            <a:ext cx="6384554" cy="101578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116EEA-459E-71E3-9753-DE8B0C778830}"/>
              </a:ext>
            </a:extLst>
          </p:cNvPr>
          <p:cNvSpPr txBox="1"/>
          <p:nvPr/>
        </p:nvSpPr>
        <p:spPr>
          <a:xfrm>
            <a:off x="5406507" y="1990851"/>
            <a:ext cx="487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Ambiente di sviluppo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1,15€/giorno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53E709-FA6B-97BC-8FE4-702276FC5FE0}"/>
              </a:ext>
            </a:extLst>
          </p:cNvPr>
          <p:cNvSpPr txBox="1"/>
          <p:nvPr/>
        </p:nvSpPr>
        <p:spPr>
          <a:xfrm>
            <a:off x="5406507" y="3523849"/>
            <a:ext cx="487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Ambiente di test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0,30€/giorno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EFDBB5-06F1-71B6-9A30-65A1EAD42098}"/>
              </a:ext>
            </a:extLst>
          </p:cNvPr>
          <p:cNvSpPr txBox="1"/>
          <p:nvPr/>
        </p:nvSpPr>
        <p:spPr>
          <a:xfrm>
            <a:off x="5406507" y="5039500"/>
            <a:ext cx="487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Ambiente di produzione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3,50€/giorno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77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REQUISITI DI PROGETTO</a:t>
            </a:r>
            <a:endParaRPr lang="it-IT"/>
          </a:p>
        </p:txBody>
      </p:sp>
      <p:pic>
        <p:nvPicPr>
          <p:cNvPr id="3" name="Immagine 3" descr="Immagine che contiene vestiti, calzature, eretto, persona&#10;&#10;Descrizione generata automaticamente">
            <a:extLst>
              <a:ext uri="{FF2B5EF4-FFF2-40B4-BE49-F238E27FC236}">
                <a16:creationId xmlns:a16="http://schemas.microsoft.com/office/drawing/2014/main" id="{5956C5C0-A076-90DD-C064-1AAF5621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1" y="2484101"/>
            <a:ext cx="4698409" cy="3132272"/>
          </a:xfrm>
          <a:prstGeom prst="rect">
            <a:avLst/>
          </a:prstGeom>
        </p:spPr>
      </p:pic>
      <p:graphicFrame>
        <p:nvGraphicFramePr>
          <p:cNvPr id="36" name="CasellaDiTesto 6">
            <a:extLst>
              <a:ext uri="{FF2B5EF4-FFF2-40B4-BE49-F238E27FC236}">
                <a16:creationId xmlns:a16="http://schemas.microsoft.com/office/drawing/2014/main" id="{80649D6D-284A-8A65-4828-C29F309495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296169"/>
              </p:ext>
            </p:extLst>
          </p:nvPr>
        </p:nvGraphicFramePr>
        <p:xfrm>
          <a:off x="6094942" y="1682558"/>
          <a:ext cx="5672732" cy="508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0465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94538"/>
            <a:ext cx="12191998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MONITORAGGIO - COSTI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11EE7F-61E8-52E4-E446-3620F642F2D1}"/>
              </a:ext>
            </a:extLst>
          </p:cNvPr>
          <p:cNvSpPr txBox="1"/>
          <p:nvPr/>
        </p:nvSpPr>
        <p:spPr>
          <a:xfrm>
            <a:off x="1323541" y="3800835"/>
            <a:ext cx="49323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App – </a:t>
            </a:r>
            <a:r>
              <a:rPr kumimoji="0" lang="it-IT" sz="2200" b="1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Piano Basic B1 da 10,95 €/mese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Piano Premium V3 da 109,57 €/mese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Cosmos DB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Gratuito fino a 1000 UR/s e 25 GB di spazio usato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Dopo, paghiamo ogni 100 UR/s e GB in più</a:t>
            </a:r>
          </a:p>
        </p:txBody>
      </p:sp>
      <p:pic>
        <p:nvPicPr>
          <p:cNvPr id="4" name="Immagine 3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992F366-EE65-AEA3-70BF-27DCE104A0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0" t="42903" r="2097" b="30717"/>
          <a:stretch/>
        </p:blipFill>
        <p:spPr>
          <a:xfrm>
            <a:off x="582091" y="1885279"/>
            <a:ext cx="11027808" cy="175225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CF4100-ED90-BC51-FC47-3214A8AF3684}"/>
              </a:ext>
            </a:extLst>
          </p:cNvPr>
          <p:cNvSpPr txBox="1"/>
          <p:nvPr/>
        </p:nvSpPr>
        <p:spPr>
          <a:xfrm>
            <a:off x="7501854" y="3797225"/>
            <a:ext cx="4582508" cy="26161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0,02€ / GB</a:t>
            </a:r>
            <a:endParaRPr lang="it-I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0,0608€ / 10000 scritture</a:t>
            </a:r>
            <a:endParaRPr lang="it-I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0,0047€ / 10000 letture</a:t>
            </a:r>
            <a:endParaRPr lang="it-I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it-IT" sz="2000">
              <a:latin typeface="Calibri" panose="020F0502020204030204"/>
              <a:ea typeface="Calibri"/>
              <a:cs typeface="Calibri"/>
            </a:endParaRPr>
          </a:p>
          <a:p>
            <a:pPr>
              <a:defRPr/>
            </a:pPr>
            <a:r>
              <a:rPr lang="it-IT" sz="2200" b="1">
                <a:solidFill>
                  <a:srgbClr val="0070C0"/>
                </a:solidFill>
                <a:latin typeface="Calibri" panose="020F0502020204030204"/>
                <a:ea typeface="Calibri"/>
                <a:cs typeface="Calibri"/>
              </a:rPr>
              <a:t>Risparmio</a:t>
            </a:r>
            <a:endParaRPr lang="en-US" sz="2200">
              <a:solidFill>
                <a:srgbClr val="0070C0"/>
              </a:solidFill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  <a:buChar char="•"/>
              <a:defRPr/>
            </a:pPr>
            <a:r>
              <a:rPr lang="it-IT" sz="2000">
                <a:latin typeface="Calibri" panose="020F0502020204030204"/>
                <a:ea typeface="Calibri"/>
                <a:cs typeface="Calibri"/>
              </a:rPr>
              <a:t>Approccio DevSecOps</a:t>
            </a:r>
            <a:endParaRPr lang="en-US" sz="2000"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  <a:buChar char="•"/>
              <a:defRPr/>
            </a:pPr>
            <a:r>
              <a:rPr lang="it-IT" sz="2000">
                <a:latin typeface="Calibri" panose="020F0502020204030204"/>
                <a:ea typeface="Calibri"/>
                <a:cs typeface="Calibri"/>
              </a:rPr>
              <a:t>Prenotazione risorse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5C4CD7C-6A2E-AD43-2B52-74FB83B60E49}"/>
              </a:ext>
            </a:extLst>
          </p:cNvPr>
          <p:cNvSpPr txBox="1"/>
          <p:nvPr/>
        </p:nvSpPr>
        <p:spPr>
          <a:xfrm>
            <a:off x="3426781" y="28316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2,56€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8BD80BF-2AA2-4F4B-5123-A87A1A3BBCA9}"/>
              </a:ext>
            </a:extLst>
          </p:cNvPr>
          <p:cNvSpPr txBox="1"/>
          <p:nvPr/>
        </p:nvSpPr>
        <p:spPr>
          <a:xfrm>
            <a:off x="8470776" y="176343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21,59€</a:t>
            </a:r>
          </a:p>
        </p:txBody>
      </p:sp>
    </p:spTree>
    <p:extLst>
      <p:ext uri="{BB962C8B-B14F-4D97-AF65-F5344CB8AC3E}">
        <p14:creationId xmlns:p14="http://schemas.microsoft.com/office/powerpoint/2010/main" val="2831228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28" y="281959"/>
            <a:ext cx="11265022" cy="1033669"/>
          </a:xfrm>
        </p:spPr>
        <p:txBody>
          <a:bodyPr>
            <a:no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Homepage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4E7F1282-9C4C-8ACB-8A39-1D6B9E4906C4}"/>
              </a:ext>
            </a:extLst>
          </p:cNvPr>
          <p:cNvGrpSpPr/>
          <p:nvPr/>
        </p:nvGrpSpPr>
        <p:grpSpPr>
          <a:xfrm>
            <a:off x="2299113" y="1590741"/>
            <a:ext cx="8040626" cy="5260568"/>
            <a:chOff x="2496313" y="1590740"/>
            <a:chExt cx="7607807" cy="4920963"/>
          </a:xfrm>
        </p:grpSpPr>
        <p:pic>
          <p:nvPicPr>
            <p:cNvPr id="3" name="Immagine 107" descr="Immagine che contiene testo, elettronica, computer, schermata&#10;&#10;Descrizione generata automaticamente">
              <a:extLst>
                <a:ext uri="{FF2B5EF4-FFF2-40B4-BE49-F238E27FC236}">
                  <a16:creationId xmlns:a16="http://schemas.microsoft.com/office/drawing/2014/main" id="{DEFFD7E1-01A3-740F-1640-84B135D8C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543" t="17884" r="11866" b="19977"/>
            <a:stretch/>
          </p:blipFill>
          <p:spPr>
            <a:xfrm>
              <a:off x="2496313" y="1590740"/>
              <a:ext cx="7607807" cy="4920963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4" name="Immagine 3" descr="Immagine che contiene testo, schermata, Carattere, logo&#10;&#10;Descrizione generata automaticamente">
              <a:extLst>
                <a:ext uri="{FF2B5EF4-FFF2-40B4-BE49-F238E27FC236}">
                  <a16:creationId xmlns:a16="http://schemas.microsoft.com/office/drawing/2014/main" id="{FCA7E1D6-3222-41D0-5ADE-F99B3C69D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3" r="6071" b="6449"/>
            <a:stretch/>
          </p:blipFill>
          <p:spPr>
            <a:xfrm>
              <a:off x="3112385" y="2023702"/>
              <a:ext cx="6375663" cy="2994087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01485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3" descr="Immagine che contiene testo, schermata, schermo/paravento, computer&#10;&#10;Descrizione generata automaticamente">
            <a:extLst>
              <a:ext uri="{FF2B5EF4-FFF2-40B4-BE49-F238E27FC236}">
                <a16:creationId xmlns:a16="http://schemas.microsoft.com/office/drawing/2014/main" id="{883F356A-8839-527A-7549-75075D237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" t="-33" b="20133"/>
          <a:stretch/>
        </p:blipFill>
        <p:spPr>
          <a:xfrm>
            <a:off x="1227184" y="3"/>
            <a:ext cx="9725070" cy="6765486"/>
          </a:xfrm>
          <a:prstGeom prst="rect">
            <a:avLst/>
          </a:prstGeom>
        </p:spPr>
      </p:pic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53" y="280444"/>
            <a:ext cx="11265022" cy="1033669"/>
          </a:xfrm>
        </p:spPr>
        <p:txBody>
          <a:bodyPr>
            <a:no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Log in</a:t>
            </a:r>
          </a:p>
        </p:txBody>
      </p:sp>
      <p:pic>
        <p:nvPicPr>
          <p:cNvPr id="8" name="Immagine 7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CE546446-479C-A59C-14DA-31294DEE2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97" y="1959969"/>
            <a:ext cx="6628018" cy="321903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774652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60" y="280445"/>
            <a:ext cx="11265022" cy="1033669"/>
          </a:xfrm>
        </p:spPr>
        <p:txBody>
          <a:bodyPr>
            <a:no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Creazione Sito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774FBB4-03B6-C764-0CEE-1F23F1A9E186}"/>
              </a:ext>
            </a:extLst>
          </p:cNvPr>
          <p:cNvGrpSpPr/>
          <p:nvPr/>
        </p:nvGrpSpPr>
        <p:grpSpPr>
          <a:xfrm>
            <a:off x="1944703" y="1600148"/>
            <a:ext cx="8296122" cy="5211766"/>
            <a:chOff x="2195632" y="1590741"/>
            <a:chExt cx="8040626" cy="5260568"/>
          </a:xfrm>
        </p:grpSpPr>
        <p:pic>
          <p:nvPicPr>
            <p:cNvPr id="3" name="Immagine 107" descr="Immagine che contiene testo, elettronica, computer, schermata&#10;&#10;Descrizione generata automaticamente">
              <a:extLst>
                <a:ext uri="{FF2B5EF4-FFF2-40B4-BE49-F238E27FC236}">
                  <a16:creationId xmlns:a16="http://schemas.microsoft.com/office/drawing/2014/main" id="{E8B8523D-8E4C-A042-DBBE-4A8A03490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543" t="17884" r="11866" b="19977"/>
            <a:stretch/>
          </p:blipFill>
          <p:spPr>
            <a:xfrm>
              <a:off x="2195632" y="1590741"/>
              <a:ext cx="8040626" cy="52605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Immagine 3" descr="Immagine che contiene schermata, Software multimediale, testo, software&#10;&#10;Descrizione generata automaticamente">
              <a:extLst>
                <a:ext uri="{FF2B5EF4-FFF2-40B4-BE49-F238E27FC236}">
                  <a16:creationId xmlns:a16="http://schemas.microsoft.com/office/drawing/2014/main" id="{C3E5D56D-BDB6-4510-8B88-620A77D41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25" y="2046794"/>
              <a:ext cx="6880930" cy="3333641"/>
            </a:xfrm>
            <a:prstGeom prst="rect">
              <a:avLst/>
            </a:prstGeom>
            <a:ln w="12700">
              <a:solidFill>
                <a:srgbClr val="4472C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5196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2" descr="Immagine che contiene testo, schermata, schermo/paravento, computer&#10;&#10;Descrizione generata automaticamente">
            <a:extLst>
              <a:ext uri="{FF2B5EF4-FFF2-40B4-BE49-F238E27FC236}">
                <a16:creationId xmlns:a16="http://schemas.microsoft.com/office/drawing/2014/main" id="{C34CE643-B545-7218-96DC-ABDC9BE0C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7" r="-924" b="20518"/>
          <a:stretch/>
        </p:blipFill>
        <p:spPr>
          <a:xfrm>
            <a:off x="1171699" y="800596"/>
            <a:ext cx="9858516" cy="5971674"/>
          </a:xfrm>
          <a:prstGeom prst="rect">
            <a:avLst/>
          </a:prstGeom>
        </p:spPr>
      </p:pic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, Sito Web, Pubblicità online&#10;&#10;Descrizione generata automaticamente">
            <a:extLst>
              <a:ext uri="{FF2B5EF4-FFF2-40B4-BE49-F238E27FC236}">
                <a16:creationId xmlns:a16="http://schemas.microsoft.com/office/drawing/2014/main" id="{72EC8BED-AC24-7A7B-A1BE-D48E7194F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34" y="2052346"/>
            <a:ext cx="6392254" cy="31495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CF8126F7-E3AF-CFDB-3B6C-84A2F0BD9A8B}"/>
              </a:ext>
            </a:extLst>
          </p:cNvPr>
          <p:cNvSpPr txBox="1">
            <a:spLocks/>
          </p:cNvSpPr>
          <p:nvPr/>
        </p:nvSpPr>
        <p:spPr>
          <a:xfrm>
            <a:off x="469660" y="280444"/>
            <a:ext cx="1126502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Homepage: Test E-Commerce-Website</a:t>
            </a:r>
          </a:p>
        </p:txBody>
      </p:sp>
    </p:spTree>
    <p:extLst>
      <p:ext uri="{BB962C8B-B14F-4D97-AF65-F5344CB8AC3E}">
        <p14:creationId xmlns:p14="http://schemas.microsoft.com/office/powerpoint/2010/main" val="3542350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53" y="280444"/>
            <a:ext cx="11265022" cy="1033669"/>
          </a:xfrm>
        </p:spPr>
        <p:txBody>
          <a:bodyPr>
            <a:no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Homepage: Test News-Website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69CF417-F772-A3AD-46CB-2AE045403B02}"/>
              </a:ext>
            </a:extLst>
          </p:cNvPr>
          <p:cNvGrpSpPr/>
          <p:nvPr/>
        </p:nvGrpSpPr>
        <p:grpSpPr>
          <a:xfrm>
            <a:off x="2072451" y="1588025"/>
            <a:ext cx="8040626" cy="5260568"/>
            <a:chOff x="2596849" y="1462364"/>
            <a:chExt cx="8040626" cy="5260568"/>
          </a:xfrm>
        </p:grpSpPr>
        <p:pic>
          <p:nvPicPr>
            <p:cNvPr id="3" name="Immagine 107" descr="Immagine che contiene testo, elettronica, computer, schermata&#10;&#10;Descrizione generata automaticamente">
              <a:extLst>
                <a:ext uri="{FF2B5EF4-FFF2-40B4-BE49-F238E27FC236}">
                  <a16:creationId xmlns:a16="http://schemas.microsoft.com/office/drawing/2014/main" id="{468E1F47-9A04-46F2-B641-598655826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543" t="17884" r="11866" b="19977"/>
            <a:stretch/>
          </p:blipFill>
          <p:spPr>
            <a:xfrm>
              <a:off x="2596849" y="1462364"/>
              <a:ext cx="8040626" cy="5260568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0D2FD57-C8CC-7462-DBA7-CFC56A56A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98" y="1980022"/>
              <a:ext cx="6843328" cy="3297008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62812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92D276-9A72-DC14-384B-2B3A8D295794}"/>
              </a:ext>
            </a:extLst>
          </p:cNvPr>
          <p:cNvSpPr txBox="1"/>
          <p:nvPr/>
        </p:nvSpPr>
        <p:spPr>
          <a:xfrm>
            <a:off x="2031165" y="2904230"/>
            <a:ext cx="815437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kern="10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GRAZIE PER L’ATTENZIONE</a:t>
            </a:r>
            <a:br>
              <a:rPr lang="en-US" sz="2000" i="1" kern="10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1382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95E7FA-DEF5-8439-A92C-6838E950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56" y="-10142"/>
            <a:ext cx="4040882" cy="6858000"/>
          </a:xfrm>
        </p:spPr>
        <p:txBody>
          <a:bodyPr>
            <a:normAutofit/>
          </a:bodyPr>
          <a:lstStyle/>
          <a:p>
            <a:pPr algn="ctr"/>
            <a:r>
              <a:rPr lang="it-IT" sz="6600" b="1">
                <a:solidFill>
                  <a:srgbClr val="FFFFFF"/>
                </a:solidFill>
              </a:rPr>
              <a:t>TEAM</a:t>
            </a:r>
            <a:br>
              <a:rPr lang="it-IT" sz="6600" b="1">
                <a:solidFill>
                  <a:srgbClr val="FFFFFF"/>
                </a:solidFill>
              </a:rPr>
            </a:br>
            <a:r>
              <a:rPr lang="it-IT" sz="6600" b="1">
                <a:solidFill>
                  <a:srgbClr val="FFFFFF"/>
                </a:solidFill>
                <a:cs typeface="Calibri Light"/>
              </a:rPr>
              <a:t>DEV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7260F23E-73F1-9B70-F535-235F9BDFF5C3}"/>
              </a:ext>
            </a:extLst>
          </p:cNvPr>
          <p:cNvSpPr txBox="1">
            <a:spLocks/>
          </p:cNvSpPr>
          <p:nvPr/>
        </p:nvSpPr>
        <p:spPr>
          <a:xfrm>
            <a:off x="4643718" y="10139"/>
            <a:ext cx="7548282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  <a:defRPr/>
            </a:pPr>
            <a:r>
              <a:rPr lang="it-IT" sz="4000">
                <a:latin typeface="Calibri" panose="020F0502020204030204"/>
                <a:ea typeface="Calibri"/>
                <a:cs typeface="Calibri"/>
              </a:rPr>
              <a:t>MICROSERVIZI </a:t>
            </a:r>
          </a:p>
          <a:p>
            <a:pPr marL="571500" indent="-571500">
              <a:buFont typeface="Wingdings" panose="05000000000000000000" pitchFamily="2" charset="2"/>
              <a:buChar char="§"/>
              <a:defRPr/>
            </a:pPr>
            <a:r>
              <a:rPr lang="it-IT" sz="4000">
                <a:latin typeface="Calibri" panose="020F0502020204030204"/>
                <a:ea typeface="Calibri"/>
                <a:cs typeface="Calibri"/>
              </a:rPr>
              <a:t>SCELTA DEL FRAMEWORK</a:t>
            </a:r>
            <a:endParaRPr lang="it-IT" sz="4000">
              <a:latin typeface="Calibri" panose="020F0502020204030204"/>
            </a:endParaRPr>
          </a:p>
          <a:p>
            <a:pPr marL="571500" indent="-571500">
              <a:buFont typeface="Wingdings" panose="05000000000000000000" pitchFamily="2" charset="2"/>
              <a:buChar char="§"/>
              <a:defRPr/>
            </a:pPr>
            <a:r>
              <a:rPr lang="it-IT" sz="4000">
                <a:latin typeface="Calibri" panose="020F0502020204030204"/>
              </a:rPr>
              <a:t>INTEGRAZIONE INTELLIGENZA ARITIFICIALE</a:t>
            </a:r>
            <a:endParaRPr lang="it-IT" sz="4000">
              <a:latin typeface="Calibri" panose="020F0502020204030204"/>
              <a:cs typeface="Calibri"/>
            </a:endParaRPr>
          </a:p>
          <a:p>
            <a:pPr marL="571500" indent="-571500">
              <a:buFont typeface="Wingdings" panose="05000000000000000000" pitchFamily="2" charset="2"/>
              <a:buChar char="§"/>
              <a:defRPr/>
            </a:pPr>
            <a:r>
              <a:rPr lang="it-IT" sz="4000">
                <a:latin typeface="Calibri" panose="020F0502020204030204"/>
                <a:cs typeface="Calibri"/>
              </a:rPr>
              <a:t>TEST IN PIPELINE CI</a:t>
            </a:r>
            <a:endParaRPr lang="it-IT" sz="4000">
              <a:latin typeface="Calibri" panose="020F0502020204030204"/>
              <a:ea typeface="Calibri"/>
              <a:cs typeface="Calibri"/>
            </a:endParaRPr>
          </a:p>
          <a:p>
            <a:pPr marL="571500" indent="-571500">
              <a:buFont typeface="Wingdings" panose="05000000000000000000" pitchFamily="2" charset="2"/>
              <a:buChar char="§"/>
              <a:defRPr/>
            </a:pPr>
            <a:endParaRPr lang="it-IT" sz="4000">
              <a:solidFill>
                <a:prstClr val="black"/>
              </a:solidFill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012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MICROSERVIZI</a:t>
            </a:r>
            <a:endParaRPr lang="it-IT" sz="4000">
              <a:solidFill>
                <a:srgbClr val="FFFFFF"/>
              </a:solidFill>
              <a:latin typeface="+mn-lt"/>
              <a:cs typeface="Calibri" panose="020F0502020204030204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11E50C0-7DE9-C845-9E9C-D7305B044BCE}"/>
              </a:ext>
            </a:extLst>
          </p:cNvPr>
          <p:cNvSpPr/>
          <p:nvPr/>
        </p:nvSpPr>
        <p:spPr>
          <a:xfrm>
            <a:off x="7180419" y="1835713"/>
            <a:ext cx="2070339" cy="93452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ea typeface="Calibri"/>
                <a:cs typeface="Calibri"/>
              </a:rPr>
              <a:t>AUTENTICAZIONE</a:t>
            </a:r>
          </a:p>
        </p:txBody>
      </p:sp>
      <p:pic>
        <p:nvPicPr>
          <p:cNvPr id="6" name="Immagine 7" descr="Immagine che contiene testo, schermata, diagramma, schermo&#10;&#10;Descrizione generata automaticamente">
            <a:extLst>
              <a:ext uri="{FF2B5EF4-FFF2-40B4-BE49-F238E27FC236}">
                <a16:creationId xmlns:a16="http://schemas.microsoft.com/office/drawing/2014/main" id="{0A4578AE-8E83-F956-2DFB-17ACACB2E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7" t="1270" r="397" b="81270"/>
          <a:stretch/>
        </p:blipFill>
        <p:spPr>
          <a:xfrm>
            <a:off x="744336" y="1842120"/>
            <a:ext cx="3867701" cy="870374"/>
          </a:xfrm>
          <a:prstGeom prst="rect">
            <a:avLst/>
          </a:prstGeom>
        </p:spPr>
      </p:pic>
      <p:pic>
        <p:nvPicPr>
          <p:cNvPr id="9" name="Immagine 9" descr="Immagine che contiene testo, schermata, diagramma, schermo&#10;&#10;Descrizione generata automaticamente">
            <a:extLst>
              <a:ext uri="{FF2B5EF4-FFF2-40B4-BE49-F238E27FC236}">
                <a16:creationId xmlns:a16="http://schemas.microsoft.com/office/drawing/2014/main" id="{665EF961-2B41-4CD7-EE71-160C34CC9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" t="24848" r="377" b="59394"/>
          <a:stretch/>
        </p:blipFill>
        <p:spPr>
          <a:xfrm>
            <a:off x="540589" y="3832240"/>
            <a:ext cx="4296025" cy="862435"/>
          </a:xfrm>
          <a:prstGeom prst="rect">
            <a:avLst/>
          </a:prstGeom>
        </p:spPr>
      </p:pic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088E55E7-5A94-FF4D-599D-7F555BE01D3F}"/>
              </a:ext>
            </a:extLst>
          </p:cNvPr>
          <p:cNvCxnSpPr/>
          <p:nvPr/>
        </p:nvCxnSpPr>
        <p:spPr>
          <a:xfrm flipV="1">
            <a:off x="3266536" y="2405333"/>
            <a:ext cx="3574212" cy="18460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56CE21A-BEE6-64D9-1E0B-C350FBFA8336}"/>
              </a:ext>
            </a:extLst>
          </p:cNvPr>
          <p:cNvCxnSpPr/>
          <p:nvPr/>
        </p:nvCxnSpPr>
        <p:spPr>
          <a:xfrm>
            <a:off x="1727260" y="2769619"/>
            <a:ext cx="799382" cy="108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099B960-C1A9-248A-6D5E-D38F290F916A}"/>
              </a:ext>
            </a:extLst>
          </p:cNvPr>
          <p:cNvCxnSpPr>
            <a:cxnSpLocks/>
          </p:cNvCxnSpPr>
          <p:nvPr/>
        </p:nvCxnSpPr>
        <p:spPr>
          <a:xfrm>
            <a:off x="2661787" y="2726487"/>
            <a:ext cx="8628" cy="117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0233591-EDB3-B409-FDCF-02ECE25591BB}"/>
              </a:ext>
            </a:extLst>
          </p:cNvPr>
          <p:cNvCxnSpPr>
            <a:cxnSpLocks/>
          </p:cNvCxnSpPr>
          <p:nvPr/>
        </p:nvCxnSpPr>
        <p:spPr>
          <a:xfrm flipH="1">
            <a:off x="2857320" y="2769619"/>
            <a:ext cx="810881" cy="108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3" descr="Immagine che contiene cerchio, logo, testo, schermata&#10;&#10;Descrizione generata automaticamente">
            <a:extLst>
              <a:ext uri="{FF2B5EF4-FFF2-40B4-BE49-F238E27FC236}">
                <a16:creationId xmlns:a16="http://schemas.microsoft.com/office/drawing/2014/main" id="{0D746A8E-9CB0-F5AB-CE0F-EA175E18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098" y="1726721"/>
            <a:ext cx="1118559" cy="1104182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0BE3B47-E21E-BA85-FAC2-86034312E43B}"/>
              </a:ext>
            </a:extLst>
          </p:cNvPr>
          <p:cNvCxnSpPr/>
          <p:nvPr/>
        </p:nvCxnSpPr>
        <p:spPr>
          <a:xfrm flipV="1">
            <a:off x="9400380" y="2117426"/>
            <a:ext cx="1115683" cy="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4C22BE9C-DEA3-B041-E3B7-1112BF2B37EF}"/>
              </a:ext>
            </a:extLst>
          </p:cNvPr>
          <p:cNvCxnSpPr/>
          <p:nvPr/>
        </p:nvCxnSpPr>
        <p:spPr>
          <a:xfrm>
            <a:off x="3335727" y="4392462"/>
            <a:ext cx="713118" cy="15470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860D5FB-D124-B7AA-5891-E9C757FFE363}"/>
              </a:ext>
            </a:extLst>
          </p:cNvPr>
          <p:cNvSpPr/>
          <p:nvPr/>
        </p:nvSpPr>
        <p:spPr>
          <a:xfrm>
            <a:off x="4198189" y="5323686"/>
            <a:ext cx="1897810" cy="920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>
                <a:ea typeface="Calibri"/>
                <a:cs typeface="Calibri"/>
              </a:rPr>
              <a:t>USER ENVIRONMENT</a:t>
            </a:r>
            <a:endParaRPr lang="it-IT"/>
          </a:p>
        </p:txBody>
      </p: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74CAD741-7315-0380-4A39-CB1CFD4F10BA}"/>
              </a:ext>
            </a:extLst>
          </p:cNvPr>
          <p:cNvCxnSpPr/>
          <p:nvPr/>
        </p:nvCxnSpPr>
        <p:spPr>
          <a:xfrm flipV="1">
            <a:off x="6152791" y="3566305"/>
            <a:ext cx="684362" cy="2248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3860D5FB-D124-B7AA-5891-E9C757FFE363}"/>
              </a:ext>
            </a:extLst>
          </p:cNvPr>
          <p:cNvSpPr/>
          <p:nvPr/>
        </p:nvSpPr>
        <p:spPr>
          <a:xfrm>
            <a:off x="7187781" y="3137428"/>
            <a:ext cx="2055960" cy="920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>
                <a:ea typeface="Calibri"/>
                <a:cs typeface="Calibri"/>
              </a:rPr>
              <a:t>GENERAZIONE</a:t>
            </a:r>
            <a:endParaRPr lang="it-IT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C91C659-247C-13E1-B052-6FF81AFDF8AD}"/>
              </a:ext>
            </a:extLst>
          </p:cNvPr>
          <p:cNvCxnSpPr/>
          <p:nvPr/>
        </p:nvCxnSpPr>
        <p:spPr>
          <a:xfrm>
            <a:off x="6494811" y="4752217"/>
            <a:ext cx="336994" cy="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9541C56A-0F17-211D-F2C7-9CA19D5FAB4D}"/>
              </a:ext>
            </a:extLst>
          </p:cNvPr>
          <p:cNvSpPr/>
          <p:nvPr/>
        </p:nvSpPr>
        <p:spPr>
          <a:xfrm>
            <a:off x="7187781" y="4238095"/>
            <a:ext cx="2055960" cy="920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>
                <a:ea typeface="Calibri"/>
                <a:cs typeface="Calibri"/>
              </a:rPr>
              <a:t>ELIMINAZIONE</a:t>
            </a:r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166FE17A-AD1D-1557-8115-C2A59E50B98F}"/>
              </a:ext>
            </a:extLst>
          </p:cNvPr>
          <p:cNvSpPr/>
          <p:nvPr/>
        </p:nvSpPr>
        <p:spPr>
          <a:xfrm>
            <a:off x="7187781" y="5338762"/>
            <a:ext cx="2055960" cy="9201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>
                <a:ea typeface="Calibri"/>
                <a:cs typeface="Calibri"/>
              </a:rPr>
              <a:t>ABILITAZIONE /</a:t>
            </a:r>
            <a:br>
              <a:rPr lang="it-IT">
                <a:ea typeface="Calibri"/>
                <a:cs typeface="Calibri"/>
              </a:rPr>
            </a:br>
            <a:r>
              <a:rPr lang="it-IT">
                <a:ea typeface="Calibri"/>
                <a:cs typeface="Calibri"/>
              </a:rPr>
              <a:t>DISABLITAZIONE</a:t>
            </a:r>
            <a:endParaRPr lang="it-IT"/>
          </a:p>
        </p:txBody>
      </p:sp>
      <p:cxnSp>
        <p:nvCxnSpPr>
          <p:cNvPr id="30" name="Connettore a gomito 29">
            <a:extLst>
              <a:ext uri="{FF2B5EF4-FFF2-40B4-BE49-F238E27FC236}">
                <a16:creationId xmlns:a16="http://schemas.microsoft.com/office/drawing/2014/main" id="{27059856-CD3A-002E-0548-5A2DEE3F290D}"/>
              </a:ext>
            </a:extLst>
          </p:cNvPr>
          <p:cNvCxnSpPr/>
          <p:nvPr/>
        </p:nvCxnSpPr>
        <p:spPr>
          <a:xfrm flipV="1">
            <a:off x="9303506" y="2311065"/>
            <a:ext cx="1208935" cy="1239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52299B1-E58F-33B8-D3A8-13BFF9B58DE6}"/>
              </a:ext>
            </a:extLst>
          </p:cNvPr>
          <p:cNvCxnSpPr/>
          <p:nvPr/>
        </p:nvCxnSpPr>
        <p:spPr>
          <a:xfrm>
            <a:off x="9727907" y="3550417"/>
            <a:ext cx="778031" cy="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5E9485B-8BC1-AFB2-80EA-6CD72B66576B}"/>
              </a:ext>
            </a:extLst>
          </p:cNvPr>
          <p:cNvCxnSpPr>
            <a:cxnSpLocks/>
          </p:cNvCxnSpPr>
          <p:nvPr/>
        </p:nvCxnSpPr>
        <p:spPr>
          <a:xfrm>
            <a:off x="6494812" y="5818200"/>
            <a:ext cx="336993" cy="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3" descr="Immagine che contiene Elementi grafici, Carattere, logo, clipart&#10;&#10;Descrizione generata automaticamente">
            <a:extLst>
              <a:ext uri="{FF2B5EF4-FFF2-40B4-BE49-F238E27FC236}">
                <a16:creationId xmlns:a16="http://schemas.microsoft.com/office/drawing/2014/main" id="{6CD7B9A1-F3F7-A4D8-172E-C8ADC327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844" y="3045178"/>
            <a:ext cx="880534" cy="894645"/>
          </a:xfrm>
          <a:prstGeom prst="rect">
            <a:avLst/>
          </a:prstGeom>
        </p:spPr>
      </p:pic>
      <p:cxnSp>
        <p:nvCxnSpPr>
          <p:cNvPr id="37" name="Connettore a gomito 36">
            <a:extLst>
              <a:ext uri="{FF2B5EF4-FFF2-40B4-BE49-F238E27FC236}">
                <a16:creationId xmlns:a16="http://schemas.microsoft.com/office/drawing/2014/main" id="{F44AA9BD-2147-3EED-512E-27D3B0320121}"/>
              </a:ext>
            </a:extLst>
          </p:cNvPr>
          <p:cNvCxnSpPr>
            <a:cxnSpLocks/>
          </p:cNvCxnSpPr>
          <p:nvPr/>
        </p:nvCxnSpPr>
        <p:spPr>
          <a:xfrm flipV="1">
            <a:off x="9561738" y="2594884"/>
            <a:ext cx="947058" cy="3298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682BE5DC-8939-E71A-C1CD-90D0A50A6C64}"/>
              </a:ext>
            </a:extLst>
          </p:cNvPr>
          <p:cNvCxnSpPr/>
          <p:nvPr/>
        </p:nvCxnSpPr>
        <p:spPr>
          <a:xfrm flipV="1">
            <a:off x="9441996" y="2431599"/>
            <a:ext cx="1066800" cy="2329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81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FRAMEWORK – NODE JS</a:t>
            </a:r>
            <a:endParaRPr lang="it-IT" sz="4000">
              <a:solidFill>
                <a:srgbClr val="FFFFFF"/>
              </a:solidFill>
              <a:latin typeface="+mn-lt"/>
              <a:cs typeface="Calibri" panose="020F0502020204030204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90E3BE-3B63-677F-D7B0-8FE4DAAFE539}"/>
              </a:ext>
            </a:extLst>
          </p:cNvPr>
          <p:cNvSpPr txBox="1"/>
          <p:nvPr/>
        </p:nvSpPr>
        <p:spPr>
          <a:xfrm>
            <a:off x="5679485" y="2119903"/>
            <a:ext cx="5672732" cy="62540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it-IT" sz="2000" b="1" kern="0">
                <a:solidFill>
                  <a:srgbClr val="0070C0"/>
                </a:solidFill>
                <a:ea typeface="+mn-lt"/>
                <a:cs typeface="+mn-lt"/>
              </a:rPr>
              <a:t>Node.js</a:t>
            </a:r>
          </a:p>
          <a:p>
            <a:pPr marL="285750" indent="-285750" algn="just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Ambiente di </a:t>
            </a:r>
            <a:r>
              <a:rPr lang="it-IT" kern="0" err="1">
                <a:ea typeface="+mn-lt"/>
                <a:cs typeface="+mn-lt"/>
              </a:rPr>
              <a:t>runtime</a:t>
            </a:r>
            <a:r>
              <a:rPr lang="it-IT" kern="0">
                <a:ea typeface="+mn-lt"/>
                <a:cs typeface="+mn-lt"/>
              </a:rPr>
              <a:t> JavaScript 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kern="0">
                <a:cs typeface="Arial"/>
              </a:rPr>
              <a:t>Sviluppo applicazioni web server-side e </a:t>
            </a:r>
            <a:r>
              <a:rPr lang="it-IT" kern="0" err="1">
                <a:cs typeface="Arial"/>
              </a:rPr>
              <a:t>networked</a:t>
            </a:r>
            <a:endParaRPr lang="it-IT" kern="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Vasta gamma di moduli </a:t>
            </a:r>
            <a:r>
              <a:rPr lang="it-IT" kern="0" err="1">
                <a:ea typeface="+mn-lt"/>
                <a:cs typeface="+mn-lt"/>
              </a:rPr>
              <a:t>npm</a:t>
            </a:r>
            <a:endParaRPr lang="it-IT" kern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it-IT" kern="0">
              <a:solidFill>
                <a:srgbClr val="000000"/>
              </a:solidFill>
              <a:ea typeface="+mn-lt"/>
              <a:cs typeface="Arial"/>
            </a:endParaRPr>
          </a:p>
          <a:p>
            <a:pPr algn="just"/>
            <a:r>
              <a:rPr lang="it-IT" sz="2000" b="1" kern="0">
                <a:solidFill>
                  <a:srgbClr val="0070C0"/>
                </a:solidFill>
                <a:ea typeface="+mn-lt"/>
                <a:cs typeface="+mn-lt"/>
              </a:rPr>
              <a:t>Vantaggi di Node.js per la scalabilità</a:t>
            </a:r>
            <a:endParaRPr lang="it-IT" sz="2000" b="1" kern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Modello di I/O non bloccante</a:t>
            </a:r>
          </a:p>
          <a:p>
            <a:pPr marL="285750" indent="-285750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Scalabilità orizzontale</a:t>
            </a:r>
          </a:p>
          <a:p>
            <a:pPr marL="285750" indent="-285750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Architettura asincrona</a:t>
            </a:r>
          </a:p>
          <a:p>
            <a:pPr marL="285750" indent="-285750">
              <a:buFont typeface="Arial"/>
              <a:buChar char="•"/>
            </a:pPr>
            <a:endParaRPr lang="it-IT" kern="0">
              <a:cs typeface="Calibri" panose="020F0502020204030204"/>
            </a:endParaRPr>
          </a:p>
          <a:p>
            <a:r>
              <a:rPr lang="it-IT" sz="2000" b="1" kern="0">
                <a:solidFill>
                  <a:srgbClr val="0070C0"/>
                </a:solidFill>
                <a:ea typeface="+mn-lt"/>
                <a:cs typeface="+mn-lt"/>
              </a:rPr>
              <a:t>Integrazione di </a:t>
            </a:r>
            <a:r>
              <a:rPr lang="it-IT" sz="2000" b="1" kern="0" err="1">
                <a:solidFill>
                  <a:srgbClr val="0070C0"/>
                </a:solidFill>
                <a:ea typeface="+mn-lt"/>
                <a:cs typeface="+mn-lt"/>
              </a:rPr>
              <a:t>MongoDB</a:t>
            </a:r>
            <a:endParaRPr lang="it-IT" sz="2000" b="1" kern="0">
              <a:solidFill>
                <a:srgbClr val="0070C0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kern="0">
                <a:cs typeface="Calibri" panose="020F0502020204030204"/>
              </a:rPr>
              <a:t>Flessibilità nella gestione dei dati</a:t>
            </a:r>
          </a:p>
          <a:p>
            <a:pPr marL="285750" indent="-285750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Scalabilità orizzontale e architettura affidabile</a:t>
            </a:r>
          </a:p>
          <a:p>
            <a:pPr marL="285750" indent="-285750">
              <a:buFont typeface="Arial"/>
              <a:buChar char="•"/>
            </a:pPr>
            <a:endParaRPr lang="it-IT" kern="0">
              <a:cs typeface="Calibri" panose="020F0502020204030204"/>
            </a:endParaRPr>
          </a:p>
          <a:p>
            <a:endParaRPr lang="it-IT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>
              <a:cs typeface="Calibri" panose="020F0502020204030204"/>
            </a:endParaRPr>
          </a:p>
          <a:p>
            <a:pPr algn="just"/>
            <a:br>
              <a:rPr lang="en-US"/>
            </a:br>
            <a:endParaRPr lang="en-US">
              <a:cs typeface="Calibri"/>
            </a:endParaRPr>
          </a:p>
          <a:p>
            <a:pPr algn="just"/>
            <a:endParaRPr lang="it-IT">
              <a:cs typeface="Calibri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it-IT" ker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E1B419C6-8940-2265-E69D-EBE8054F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0" y="2115586"/>
            <a:ext cx="3117011" cy="1907962"/>
          </a:xfrm>
          <a:prstGeom prst="rect">
            <a:avLst/>
          </a:prstGeom>
        </p:spPr>
      </p:pic>
      <p:pic>
        <p:nvPicPr>
          <p:cNvPr id="4" name="Immagine 4" descr="Immagine che contiene logo&#10;&#10;Descrizione generata automaticamente">
            <a:extLst>
              <a:ext uri="{FF2B5EF4-FFF2-40B4-BE49-F238E27FC236}">
                <a16:creationId xmlns:a16="http://schemas.microsoft.com/office/drawing/2014/main" id="{70A95F06-FB2E-EAD0-D14C-E9C4BA1B2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0" y="4583311"/>
            <a:ext cx="3332671" cy="8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6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</a:rPr>
              <a:t>INTEGRAZIONE AI</a:t>
            </a:r>
            <a:endParaRPr lang="it-IT" sz="4000">
              <a:solidFill>
                <a:srgbClr val="FFFFFF"/>
              </a:solidFill>
              <a:latin typeface="+mn-lt"/>
              <a:cs typeface="Calibri" panose="020F0502020204030204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90E3BE-3B63-677F-D7B0-8FE4DAAFE539}"/>
              </a:ext>
            </a:extLst>
          </p:cNvPr>
          <p:cNvSpPr txBox="1"/>
          <p:nvPr/>
        </p:nvSpPr>
        <p:spPr>
          <a:xfrm>
            <a:off x="579426" y="2024232"/>
            <a:ext cx="6233448" cy="65310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b="1" kern="0">
                <a:solidFill>
                  <a:srgbClr val="0070C0"/>
                </a:solidFill>
                <a:ea typeface="+mn-lt"/>
                <a:cs typeface="+mn-lt"/>
              </a:rPr>
              <a:t>OpenAI</a:t>
            </a:r>
          </a:p>
          <a:p>
            <a:pPr marL="285750" indent="-285750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API per eseguire completamenti di testi a partire da un prompt</a:t>
            </a:r>
            <a:endParaRPr lang="it-IT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kern="0">
                <a:ea typeface="+mn-lt"/>
                <a:cs typeface="+mn-lt"/>
              </a:rPr>
              <a:t>Modello "</a:t>
            </a:r>
            <a:r>
              <a:rPr lang="it-IT" i="1" kern="0">
                <a:ea typeface="+mn-lt"/>
                <a:cs typeface="+mn-lt"/>
              </a:rPr>
              <a:t>text-davinci-003</a:t>
            </a:r>
            <a:r>
              <a:rPr lang="it-IT" kern="0">
                <a:ea typeface="+mn-lt"/>
                <a:cs typeface="+mn-lt"/>
              </a:rPr>
              <a:t>" in grado di generare testo coerente, rilevante e di alta qualità.</a:t>
            </a:r>
          </a:p>
          <a:p>
            <a:pPr marL="285750" indent="-285750">
              <a:buFont typeface="Arial"/>
              <a:buChar char="•"/>
            </a:pPr>
            <a:endParaRPr lang="it-IT" kern="0">
              <a:solidFill>
                <a:srgbClr val="000000"/>
              </a:solidFill>
              <a:ea typeface="+mn-lt"/>
              <a:cs typeface="Calibri"/>
            </a:endParaRPr>
          </a:p>
          <a:p>
            <a:r>
              <a:rPr lang="it-IT" sz="2000" b="1" kern="0">
                <a:solidFill>
                  <a:srgbClr val="0070C0"/>
                </a:solidFill>
                <a:cs typeface="Calibri" panose="020F0502020204030204"/>
              </a:rPr>
              <a:t>Generazione dei contenuti testuali delle pagine web</a:t>
            </a:r>
            <a:endParaRPr lang="it-IT" sz="2000" b="1" kern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kern="0">
                <a:cs typeface="Arial"/>
              </a:rPr>
              <a:t>Creazione titoli, descrizioni e articoli secondo le specifiche</a:t>
            </a:r>
          </a:p>
          <a:p>
            <a:pPr marL="285750" indent="-285750">
              <a:buFont typeface="Arial"/>
              <a:buChar char="•"/>
            </a:pPr>
            <a:r>
              <a:rPr lang="it-IT" kern="0">
                <a:cs typeface="Arial"/>
              </a:rPr>
              <a:t>Possibilità di scelta sulla lunghezza dei contenuti</a:t>
            </a:r>
          </a:p>
          <a:p>
            <a:pPr marL="285750" indent="-285750">
              <a:buFont typeface="Arial"/>
              <a:buChar char="•"/>
            </a:pPr>
            <a:r>
              <a:rPr lang="it-IT" kern="0">
                <a:cs typeface="Arial"/>
              </a:rPr>
              <a:t>Variazione di un singolo parametro per controllare il grado di determinismo della risposta</a:t>
            </a:r>
          </a:p>
          <a:p>
            <a:pPr marL="285750" indent="-285750">
              <a:buFont typeface="Arial"/>
              <a:buChar char="•"/>
            </a:pPr>
            <a:endParaRPr lang="it-IT" kern="0">
              <a:cs typeface="Arial"/>
            </a:endParaRPr>
          </a:p>
          <a:p>
            <a:r>
              <a:rPr lang="it-IT" sz="2000" b="1" kern="0">
                <a:solidFill>
                  <a:srgbClr val="0070C0"/>
                </a:solidFill>
                <a:ea typeface="+mn-lt"/>
                <a:cs typeface="+mn-lt"/>
              </a:rPr>
              <a:t>Tariffe e limiti di utilizzo</a:t>
            </a:r>
            <a:endParaRPr lang="it-IT" sz="2000" b="1">
              <a:solidFill>
                <a:srgbClr val="0070C0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kern="0">
                <a:cs typeface="Calibri" panose="020F0502020204030204"/>
              </a:rPr>
              <a:t>Il modello ha un costo di utilizzo di $</a:t>
            </a:r>
            <a:r>
              <a:rPr lang="it-IT" i="1" kern="0">
                <a:cs typeface="Calibri" panose="020F0502020204030204"/>
              </a:rPr>
              <a:t>0.02 </a:t>
            </a:r>
            <a:r>
              <a:rPr lang="it-IT" kern="0">
                <a:cs typeface="Calibri" panose="020F0502020204030204"/>
              </a:rPr>
              <a:t>ogni 1000 token</a:t>
            </a:r>
          </a:p>
          <a:p>
            <a:pPr marL="285750" indent="-285750">
              <a:buFont typeface="Arial"/>
              <a:buChar char="•"/>
            </a:pPr>
            <a:r>
              <a:rPr lang="it-IT" kern="0">
                <a:cs typeface="Calibri" panose="020F0502020204030204"/>
              </a:rPr>
              <a:t>Limite d'utilizzo a 4097 token e 60 RPM</a:t>
            </a:r>
            <a:endParaRPr lang="it-IT" i="1" kern="0">
              <a:cs typeface="Calibri" panose="020F0502020204030204"/>
            </a:endParaRPr>
          </a:p>
          <a:p>
            <a:endParaRPr lang="it-IT" kern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it-IT" kern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it-IT" kern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it-IT">
              <a:cs typeface="Calibri" panose="020F0502020204030204"/>
            </a:endParaRPr>
          </a:p>
          <a:p>
            <a:br>
              <a:rPr lang="en-US"/>
            </a:br>
            <a:endParaRPr lang="en-US">
              <a:cs typeface="Calibri"/>
            </a:endParaRPr>
          </a:p>
          <a:p>
            <a:endParaRPr lang="it-IT">
              <a:cs typeface="Calibri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ker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Immagine 3" descr="Immagine che contiene logo&#10;&#10;Descrizione generata automaticamente">
            <a:extLst>
              <a:ext uri="{FF2B5EF4-FFF2-40B4-BE49-F238E27FC236}">
                <a16:creationId xmlns:a16="http://schemas.microsoft.com/office/drawing/2014/main" id="{E1B419C6-8940-2265-E69D-EBE8054F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11" y="3519917"/>
            <a:ext cx="3648972" cy="8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8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BE8656-63BF-12FF-19E1-914ECA79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it-IT" sz="4000">
                <a:solidFill>
                  <a:srgbClr val="FFFFFF"/>
                </a:solidFill>
                <a:latin typeface="+mn-lt"/>
                <a:cs typeface="Calibri" panose="020F0502020204030204"/>
              </a:rPr>
              <a:t>GOOGLE CUSTOM SEARCH API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90E3BE-3B63-677F-D7B0-8FE4DAAFE539}"/>
              </a:ext>
            </a:extLst>
          </p:cNvPr>
          <p:cNvSpPr txBox="1"/>
          <p:nvPr/>
        </p:nvSpPr>
        <p:spPr>
          <a:xfrm>
            <a:off x="462101" y="2544656"/>
            <a:ext cx="9051411" cy="65625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it-IT" sz="2200" b="1" kern="0">
                <a:solidFill>
                  <a:srgbClr val="0070C0"/>
                </a:solidFill>
                <a:ea typeface="+mn-lt"/>
                <a:cs typeface="Calibri"/>
              </a:rPr>
              <a:t>Google Custom </a:t>
            </a:r>
            <a:r>
              <a:rPr lang="it-IT" sz="2200" b="1" kern="0" err="1">
                <a:solidFill>
                  <a:srgbClr val="0070C0"/>
                </a:solidFill>
                <a:ea typeface="+mn-lt"/>
                <a:cs typeface="Calibri"/>
              </a:rPr>
              <a:t>Search</a:t>
            </a:r>
            <a:endParaRPr lang="it-IT" sz="2200" b="1" kern="0">
              <a:solidFill>
                <a:srgbClr val="0070C0"/>
              </a:solidFill>
              <a:ea typeface="+mn-lt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it-IT" sz="2000" kern="0">
                <a:solidFill>
                  <a:srgbClr val="000000"/>
                </a:solidFill>
                <a:ea typeface="+mn-lt"/>
                <a:cs typeface="Calibri"/>
              </a:rPr>
              <a:t>API in grado di eseguire ricerche personalizzate a partire da un prompt</a:t>
            </a:r>
            <a:endParaRPr lang="it-IT"/>
          </a:p>
          <a:p>
            <a:pPr marL="285750" indent="-285750" algn="just">
              <a:buFont typeface="Arial"/>
              <a:buChar char="•"/>
            </a:pPr>
            <a:r>
              <a:rPr lang="it-IT" sz="2000" kern="0">
                <a:solidFill>
                  <a:srgbClr val="000000"/>
                </a:solidFill>
                <a:cs typeface="Calibri" panose="020F0502020204030204"/>
              </a:rPr>
              <a:t>Possibilità di eseguire ricerche su un campo ristretto di pagine</a:t>
            </a:r>
            <a:endParaRPr lang="it-IT" sz="2000" kern="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 sz="2000" kern="0">
              <a:solidFill>
                <a:srgbClr val="000000"/>
              </a:solidFill>
              <a:cs typeface="Calibri" panose="020F0502020204030204"/>
            </a:endParaRPr>
          </a:p>
          <a:p>
            <a:r>
              <a:rPr lang="it-IT" sz="2200" b="1" kern="0">
                <a:solidFill>
                  <a:srgbClr val="0070C0"/>
                </a:solidFill>
                <a:cs typeface="Calibri" panose="020F0502020204030204"/>
              </a:rPr>
              <a:t>Generazione immagini delle pagine web</a:t>
            </a:r>
            <a:endParaRPr lang="it-IT" sz="2200" b="1" kern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sz="2000" kern="0">
                <a:cs typeface="Calibri" panose="020F0502020204030204"/>
              </a:rPr>
              <a:t>L'API esegue la query di ricerca sulla base del titolo relativo al contenuto a cui si vuole associare l'immagine</a:t>
            </a:r>
            <a:endParaRPr lang="it-IT" sz="2000" kern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sz="2000" kern="0">
                <a:cs typeface="Calibri" panose="020F0502020204030204"/>
              </a:rPr>
              <a:t>Una funzione ordina i risultati per pertinenza</a:t>
            </a:r>
            <a:endParaRPr lang="it-IT" sz="2000" kern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sz="2000" kern="0">
                <a:cs typeface="Calibri" panose="020F0502020204030204"/>
              </a:rPr>
              <a:t>Il risultato in prima posizione viene scelto a completamento del relativo articolo o  prodotto</a:t>
            </a:r>
            <a:endParaRPr lang="it-IT" sz="2000" kern="0">
              <a:ea typeface="Calibri"/>
              <a:cs typeface="Calibri" panose="020F0502020204030204"/>
            </a:endParaRPr>
          </a:p>
          <a:p>
            <a:pPr algn="just"/>
            <a:endParaRPr lang="it-IT" sz="2000" kern="0">
              <a:cs typeface="Calibri" panose="020F0502020204030204"/>
            </a:endParaRPr>
          </a:p>
          <a:p>
            <a:pPr algn="just"/>
            <a:endParaRPr lang="it-IT" sz="2000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 sz="2000" kern="0">
              <a:cs typeface="Arial"/>
            </a:endParaRPr>
          </a:p>
          <a:p>
            <a:endParaRPr lang="it-IT" sz="2000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 sz="2000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 sz="2000" kern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it-IT" sz="2000">
              <a:cs typeface="Calibri" panose="020F0502020204030204"/>
            </a:endParaRPr>
          </a:p>
          <a:p>
            <a:pPr algn="just"/>
            <a:br>
              <a:rPr lang="en-US"/>
            </a:br>
            <a:endParaRPr lang="en-US" sz="2000">
              <a:cs typeface="Calibri"/>
            </a:endParaRPr>
          </a:p>
          <a:p>
            <a:pPr algn="just"/>
            <a:endParaRPr lang="it-IT" sz="2000">
              <a:cs typeface="Calibri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it-IT" sz="2000" kern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E1B419C6-8940-2265-E69D-EBE8054F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422" y="2011892"/>
            <a:ext cx="2233564" cy="22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8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49CD683CDF6429F0E577732AE7AC1" ma:contentTypeVersion="10" ma:contentTypeDescription="Create a new document." ma:contentTypeScope="" ma:versionID="f6aaf8c2b53ddbb2c211b676ad44e757">
  <xsd:schema xmlns:xsd="http://www.w3.org/2001/XMLSchema" xmlns:xs="http://www.w3.org/2001/XMLSchema" xmlns:p="http://schemas.microsoft.com/office/2006/metadata/properties" xmlns:ns2="17b5ab9a-1c39-4429-a423-96f7545c592f" xmlns:ns3="3e0ff338-fe81-4073-9458-fe2c378ed77c" targetNamespace="http://schemas.microsoft.com/office/2006/metadata/properties" ma:root="true" ma:fieldsID="4ee391b8d98e86aa78770b6b58fe22e2" ns2:_="" ns3:_="">
    <xsd:import namespace="17b5ab9a-1c39-4429-a423-96f7545c592f"/>
    <xsd:import namespace="3e0ff338-fe81-4073-9458-fe2c378ed7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5ab9a-1c39-4429-a423-96f7545c59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77b169b-7464-4c14-89c9-ab876efcba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0ff338-fe81-4073-9458-fe2c378ed77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3f89239-7ca2-4fbe-a71e-51c12dc64020}" ma:internalName="TaxCatchAll" ma:showField="CatchAllData" ma:web="3e0ff338-fe81-4073-9458-fe2c378ed7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e0ff338-fe81-4073-9458-fe2c378ed77c" xsi:nil="true"/>
    <lcf76f155ced4ddcb4097134ff3c332f xmlns="17b5ab9a-1c39-4429-a423-96f7545c592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ECC172-8DC5-4EFA-8546-5F0F2AA0A79E}">
  <ds:schemaRefs>
    <ds:schemaRef ds:uri="17b5ab9a-1c39-4429-a423-96f7545c592f"/>
    <ds:schemaRef ds:uri="3e0ff338-fe81-4073-9458-fe2c378ed7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D8659F3-EC09-42A0-882F-23E1A7054D1F}">
  <ds:schemaRefs>
    <ds:schemaRef ds:uri="17b5ab9a-1c39-4429-a423-96f7545c592f"/>
    <ds:schemaRef ds:uri="3e0ff338-fe81-4073-9458-fe2c378ed7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7C31F56-5B3C-4BDC-8832-F912360ED2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47" baseType="lpstr">
      <vt:lpstr>Tema di Office</vt:lpstr>
      <vt:lpstr>Andreani Luca [0001059344] Ledda Bruno [0000986619] Marino Antonio [0001046877] Paglia Francesco [0001034829]</vt:lpstr>
      <vt:lpstr>OBBIETTIVO PRINCIPALE</vt:lpstr>
      <vt:lpstr>APPROCCIO DEV-SEC-OPS</vt:lpstr>
      <vt:lpstr>REQUISITI DI PROGETTO</vt:lpstr>
      <vt:lpstr>TEAM DEV</vt:lpstr>
      <vt:lpstr>MICROSERVIZI</vt:lpstr>
      <vt:lpstr>FRAMEWORK – NODE JS</vt:lpstr>
      <vt:lpstr>INTEGRAZIONE AI</vt:lpstr>
      <vt:lpstr>GOOGLE CUSTOM SEARCH API</vt:lpstr>
      <vt:lpstr>TEST IN PIPELINE CI</vt:lpstr>
      <vt:lpstr>TEAM SEC</vt:lpstr>
      <vt:lpstr>ANALISI DEI RISCHI – THREAT MODELING</vt:lpstr>
      <vt:lpstr>INTEGRAZIONE DELLA SICUREZZA NEL CICLO DEV-OPS: FLUSSO DEL PROCESSO</vt:lpstr>
      <vt:lpstr>Presentazione standard di PowerPoint</vt:lpstr>
      <vt:lpstr>Presentazione standard di PowerPoint</vt:lpstr>
      <vt:lpstr> GitHub Advanced Security:  SecretScan</vt:lpstr>
      <vt:lpstr> GitHub Advanced Security:  Dependabot</vt:lpstr>
      <vt:lpstr>Presentazione standard di PowerPoint</vt:lpstr>
      <vt:lpstr> GitHub Advanced Security: integrazione in pipeline CI/CD  Code Scanning</vt:lpstr>
      <vt:lpstr> GitHub Advanced Security: integrazione in pipeline CI/CD  Code Scanning</vt:lpstr>
      <vt:lpstr>Presentazione standard di PowerPoint</vt:lpstr>
      <vt:lpstr> Monitoraggio della sicurezza:  Microsoft Defender </vt:lpstr>
      <vt:lpstr> Monitoraggio dei log:  Azure monitor  +  Log Analytics</vt:lpstr>
      <vt:lpstr> Penetration Testing:  OWASP ZAP</vt:lpstr>
      <vt:lpstr>TEAM OPS</vt:lpstr>
      <vt:lpstr>AMBIENTI</vt:lpstr>
      <vt:lpstr>RISORSE PRINCIPALI</vt:lpstr>
      <vt:lpstr>INFRASTRUTTURA COMPLETA</vt:lpstr>
      <vt:lpstr>INFRASTRUCTURE AS CODE</vt:lpstr>
      <vt:lpstr>SCALABILITA’</vt:lpstr>
      <vt:lpstr>Presentazione standard di PowerPoint</vt:lpstr>
      <vt:lpstr>Presentazione standard di PowerPoint</vt:lpstr>
      <vt:lpstr>DISPONIBILITA’</vt:lpstr>
      <vt:lpstr>AFFIDABILITA’</vt:lpstr>
      <vt:lpstr>Presentazione standard di PowerPoint</vt:lpstr>
      <vt:lpstr>RESILIENZA</vt:lpstr>
      <vt:lpstr>MONITORAGGIO - PRESTAZIONI</vt:lpstr>
      <vt:lpstr>Presentazione standard di PowerPoint</vt:lpstr>
      <vt:lpstr>MONITORAGGIO - COSTI</vt:lpstr>
      <vt:lpstr>MONITORAGGIO - COSTI</vt:lpstr>
      <vt:lpstr>Homepage</vt:lpstr>
      <vt:lpstr>Log in</vt:lpstr>
      <vt:lpstr>Creazione Sito</vt:lpstr>
      <vt:lpstr>Presentazione standard di PowerPoint</vt:lpstr>
      <vt:lpstr>Homepage: Test News-Website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Andreani - luca.andreani@studio.unibo.it</dc:creator>
  <cp:revision>39</cp:revision>
  <dcterms:created xsi:type="dcterms:W3CDTF">2023-06-25T13:05:38Z</dcterms:created>
  <dcterms:modified xsi:type="dcterms:W3CDTF">2023-06-28T17:33:21Z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0x010100E6449CD683CDF6429F0E577732AE7AC1</vt:lpwstr>
  </property>
  <property fmtid="{D5CDD505-2E9C-101B-9397-08002B2CF9AE}" pid="3" name="MediaServiceImageTags">
    <vt:lpwstr/>
  </property>
</Properties>
</file>